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  <p:sldMasterId id="2147484160" r:id="rId2"/>
  </p:sldMasterIdLst>
  <p:notesMasterIdLst>
    <p:notesMasterId r:id="rId33"/>
  </p:notesMasterIdLst>
  <p:handoutMasterIdLst>
    <p:handoutMasterId r:id="rId34"/>
  </p:handoutMasterIdLst>
  <p:sldIdLst>
    <p:sldId id="316" r:id="rId3"/>
    <p:sldId id="511" r:id="rId4"/>
    <p:sldId id="460" r:id="rId5"/>
    <p:sldId id="471" r:id="rId6"/>
    <p:sldId id="276" r:id="rId7"/>
    <p:sldId id="500" r:id="rId8"/>
    <p:sldId id="459" r:id="rId9"/>
    <p:sldId id="467" r:id="rId10"/>
    <p:sldId id="509" r:id="rId11"/>
    <p:sldId id="466" r:id="rId12"/>
    <p:sldId id="463" r:id="rId13"/>
    <p:sldId id="464" r:id="rId14"/>
    <p:sldId id="465" r:id="rId15"/>
    <p:sldId id="445" r:id="rId16"/>
    <p:sldId id="491" r:id="rId17"/>
    <p:sldId id="492" r:id="rId18"/>
    <p:sldId id="493" r:id="rId19"/>
    <p:sldId id="494" r:id="rId20"/>
    <p:sldId id="495" r:id="rId21"/>
    <p:sldId id="496" r:id="rId22"/>
    <p:sldId id="497" r:id="rId23"/>
    <p:sldId id="498" r:id="rId24"/>
    <p:sldId id="510" r:id="rId25"/>
    <p:sldId id="499" r:id="rId26"/>
    <p:sldId id="489" r:id="rId27"/>
    <p:sldId id="503" r:id="rId28"/>
    <p:sldId id="490" r:id="rId29"/>
    <p:sldId id="502" r:id="rId30"/>
    <p:sldId id="507" r:id="rId31"/>
    <p:sldId id="338" r:id="rId32"/>
  </p:sldIdLst>
  <p:sldSz cx="9144000" cy="6858000" type="screen4x3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89167" autoAdjust="0"/>
  </p:normalViewPr>
  <p:slideViewPr>
    <p:cSldViewPr snapToGrid="0" showGuides="1">
      <p:cViewPr varScale="1">
        <p:scale>
          <a:sx n="35" d="100"/>
          <a:sy n="35" d="100"/>
        </p:scale>
        <p:origin x="137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UCF Applicants</a:t>
            </a:r>
            <a:r>
              <a:rPr lang="en-US" b="1" baseline="0" dirty="0"/>
              <a:t> from Evans Community Partnership School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Applied (N)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  <c:pt idx="11">
                  <c:v>2016-17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23</c:v>
                </c:pt>
                <c:pt idx="1">
                  <c:v>21</c:v>
                </c:pt>
                <c:pt idx="2">
                  <c:v>29</c:v>
                </c:pt>
                <c:pt idx="3">
                  <c:v>24</c:v>
                </c:pt>
                <c:pt idx="4">
                  <c:v>31</c:v>
                </c:pt>
                <c:pt idx="5">
                  <c:v>30</c:v>
                </c:pt>
                <c:pt idx="6">
                  <c:v>22</c:v>
                </c:pt>
                <c:pt idx="7">
                  <c:v>50</c:v>
                </c:pt>
                <c:pt idx="8">
                  <c:v>55</c:v>
                </c:pt>
                <c:pt idx="9">
                  <c:v>52</c:v>
                </c:pt>
                <c:pt idx="10">
                  <c:v>74</c:v>
                </c:pt>
                <c:pt idx="11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FE-4525-82BC-EE31CC873F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Accepted (N)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  <c:pt idx="11">
                  <c:v>2016-17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13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7</c:v>
                </c:pt>
                <c:pt idx="5">
                  <c:v>10</c:v>
                </c:pt>
                <c:pt idx="6">
                  <c:v>2</c:v>
                </c:pt>
                <c:pt idx="7">
                  <c:v>14</c:v>
                </c:pt>
                <c:pt idx="8">
                  <c:v>20</c:v>
                </c:pt>
                <c:pt idx="9">
                  <c:v>30</c:v>
                </c:pt>
                <c:pt idx="10">
                  <c:v>29</c:v>
                </c:pt>
                <c:pt idx="11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FE-4525-82BC-EE31CC873F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Enrolled (N)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  <c:pt idx="11">
                  <c:v>2016-17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  <c:pt idx="7">
                  <c:v>3</c:v>
                </c:pt>
                <c:pt idx="8">
                  <c:v>8</c:v>
                </c:pt>
                <c:pt idx="9">
                  <c:v>14</c:v>
                </c:pt>
                <c:pt idx="10">
                  <c:v>9</c:v>
                </c:pt>
                <c:pt idx="11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FE-4525-82BC-EE31CC873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903616"/>
        <c:axId val="81168640"/>
      </c:lineChart>
      <c:catAx>
        <c:axId val="879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68640"/>
        <c:crosses val="autoZero"/>
        <c:auto val="1"/>
        <c:lblAlgn val="ctr"/>
        <c:lblOffset val="100"/>
        <c:noMultiLvlLbl val="0"/>
      </c:catAx>
      <c:valAx>
        <c:axId val="8116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0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0592" cy="466753"/>
          </a:xfrm>
          <a:prstGeom prst="rect">
            <a:avLst/>
          </a:prstGeom>
        </p:spPr>
        <p:txBody>
          <a:bodyPr vert="horz" lIns="93243" tIns="46621" rIns="93243" bIns="466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5" y="1"/>
            <a:ext cx="3040592" cy="466753"/>
          </a:xfrm>
          <a:prstGeom prst="rect">
            <a:avLst/>
          </a:prstGeom>
        </p:spPr>
        <p:txBody>
          <a:bodyPr vert="horz" lIns="93243" tIns="46621" rIns="93243" bIns="46621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6000"/>
            <a:ext cx="3040592" cy="466752"/>
          </a:xfrm>
          <a:prstGeom prst="rect">
            <a:avLst/>
          </a:prstGeom>
        </p:spPr>
        <p:txBody>
          <a:bodyPr vert="horz" lIns="93243" tIns="46621" rIns="93243" bIns="466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5" y="8836000"/>
            <a:ext cx="3040592" cy="466752"/>
          </a:xfrm>
          <a:prstGeom prst="rect">
            <a:avLst/>
          </a:prstGeom>
        </p:spPr>
        <p:txBody>
          <a:bodyPr vert="horz" lIns="93243" tIns="46621" rIns="93243" bIns="46621" rtlCol="0" anchor="b"/>
          <a:lstStyle>
            <a:lvl1pPr algn="r">
              <a:defRPr sz="1200"/>
            </a:lvl1pPr>
          </a:lstStyle>
          <a:p>
            <a:fld id="{BD77CA00-7592-4394-AEAE-6C1A4780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0592" cy="466753"/>
          </a:xfrm>
          <a:prstGeom prst="rect">
            <a:avLst/>
          </a:prstGeom>
        </p:spPr>
        <p:txBody>
          <a:bodyPr vert="horz" lIns="93243" tIns="46621" rIns="93243" bIns="466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5" y="1"/>
            <a:ext cx="3040592" cy="466753"/>
          </a:xfrm>
          <a:prstGeom prst="rect">
            <a:avLst/>
          </a:prstGeom>
        </p:spPr>
        <p:txBody>
          <a:bodyPr vert="horz" lIns="93243" tIns="46621" rIns="93243" bIns="46621" rtlCol="0"/>
          <a:lstStyle>
            <a:lvl1pPr algn="r">
              <a:defRPr sz="1200"/>
            </a:lvl1pPr>
          </a:lstStyle>
          <a:p>
            <a:fld id="{A9F1E0C9-7ED6-43A3-BF0F-9BA2B2940D7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5225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3" tIns="46621" rIns="93243" bIns="466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6948"/>
            <a:ext cx="5613400" cy="3662958"/>
          </a:xfrm>
          <a:prstGeom prst="rect">
            <a:avLst/>
          </a:prstGeom>
        </p:spPr>
        <p:txBody>
          <a:bodyPr vert="horz" lIns="93243" tIns="46621" rIns="93243" bIns="466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6000"/>
            <a:ext cx="3040592" cy="466752"/>
          </a:xfrm>
          <a:prstGeom prst="rect">
            <a:avLst/>
          </a:prstGeom>
        </p:spPr>
        <p:txBody>
          <a:bodyPr vert="horz" lIns="93243" tIns="46621" rIns="93243" bIns="466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5" y="8836000"/>
            <a:ext cx="3040592" cy="466752"/>
          </a:xfrm>
          <a:prstGeom prst="rect">
            <a:avLst/>
          </a:prstGeom>
        </p:spPr>
        <p:txBody>
          <a:bodyPr vert="horz" lIns="93243" tIns="46621" rIns="93243" bIns="46621" rtlCol="0" anchor="b"/>
          <a:lstStyle>
            <a:lvl1pPr algn="r">
              <a:defRPr sz="1200"/>
            </a:lvl1pPr>
          </a:lstStyle>
          <a:p>
            <a:fld id="{29AD324D-5D03-4772-BAFC-74430AF4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0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324D-5D03-4772-BAFC-74430AF4C12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6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324D-5D03-4772-BAFC-74430AF4C1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2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324D-5D03-4772-BAFC-74430AF4C1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58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324D-5D03-4772-BAFC-74430AF4C1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74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 – Fidelity, Strategic planning,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324D-5D03-4772-BAFC-74430AF4C1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8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C615-E28A-4EAB-A0CB-93527ECBE2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42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Community Partnership Schools provide the support, services and solutions to help alleviate these burdens … as more weight is lifted, students find the balance to focus on learning so they can realize their full potential. </a:t>
            </a:r>
          </a:p>
          <a:p>
            <a:endParaRPr lang="en-US" dirty="0"/>
          </a:p>
          <a:p>
            <a:r>
              <a:rPr lang="en-US" dirty="0"/>
              <a:t>Community Partnership Schools engage and support parents and the community to empower students and families to succeed.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C615-E28A-4EAB-A0CB-93527ECBE2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C615-E28A-4EAB-A0CB-93527ECBE2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9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C615-E28A-4EAB-A0CB-93527ECBE2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43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C615-E28A-4EAB-A0CB-93527ECBE2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4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C615-E28A-4EAB-A0CB-93527ECBE2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E6FDD-33F0-4D7A-8BA8-457B277DCF4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AE</a:t>
            </a:r>
          </a:p>
        </p:txBody>
      </p:sp>
    </p:spTree>
    <p:extLst>
      <p:ext uri="{BB962C8B-B14F-4D97-AF65-F5344CB8AC3E}">
        <p14:creationId xmlns:p14="http://schemas.microsoft.com/office/powerpoint/2010/main" val="3465786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C615-E28A-4EAB-A0CB-93527ECBE2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66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C615-E28A-4EAB-A0CB-93527ECBE2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04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C615-E28A-4EAB-A0CB-93527ECBE20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63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has shown that the income potential increases by more than $10,000 annually for students who graduate. At Evans High School, this means more than $1.6 million in additional income annually. </a:t>
            </a:r>
          </a:p>
          <a:p>
            <a:endParaRPr lang="en-US" dirty="0"/>
          </a:p>
          <a:p>
            <a:r>
              <a:rPr lang="en-US" dirty="0"/>
              <a:t>Additionally, the societal costs are reduced by $292,000 per graduate (over their lifetime). For Evans High School, this translates to $43.8 million in avoided costs to society and taxpayers.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C615-E28A-4EAB-A0CB-93527ECBE2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63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324D-5D03-4772-BAFC-74430AF4C1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78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Approximately 40% of funding has come via non-recurring state legislative appropriation and the other 60% is a combination of grants from private sources and local municipalities.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C615-E28A-4EAB-A0CB-93527ECBE2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53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324D-5D03-4772-BAFC-74430AF4C1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4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324D-5D03-4772-BAFC-74430AF4C1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41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324D-5D03-4772-BAFC-74430AF4C1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4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324D-5D03-4772-BAFC-74430AF4C1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E6FDD-33F0-4D7A-8BA8-457B277DCF4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JW</a:t>
            </a:r>
          </a:p>
        </p:txBody>
      </p:sp>
    </p:spTree>
    <p:extLst>
      <p:ext uri="{BB962C8B-B14F-4D97-AF65-F5344CB8AC3E}">
        <p14:creationId xmlns:p14="http://schemas.microsoft.com/office/powerpoint/2010/main" val="343162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E6FDD-33F0-4D7A-8BA8-457B277DCF4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AE</a:t>
            </a:r>
          </a:p>
        </p:txBody>
      </p:sp>
    </p:spTree>
    <p:extLst>
      <p:ext uri="{BB962C8B-B14F-4D97-AF65-F5344CB8AC3E}">
        <p14:creationId xmlns:p14="http://schemas.microsoft.com/office/powerpoint/2010/main" val="230716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C615-E28A-4EAB-A0CB-93527ECBE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7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E6FDD-33F0-4D7A-8BA8-457B277DCF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7638" y="1165225"/>
            <a:ext cx="4181475" cy="31369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AE</a:t>
            </a:r>
          </a:p>
        </p:txBody>
      </p:sp>
    </p:spTree>
    <p:extLst>
      <p:ext uri="{BB962C8B-B14F-4D97-AF65-F5344CB8AC3E}">
        <p14:creationId xmlns:p14="http://schemas.microsoft.com/office/powerpoint/2010/main" val="18405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324D-5D03-4772-BAFC-74430AF4C1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324D-5D03-4772-BAFC-74430AF4C12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324D-5D03-4772-BAFC-74430AF4C1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5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7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B86F0D-95C9-444F-96A7-E3D6A49303E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921A1A-1C87-46D6-991F-0330C5F1B38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6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34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3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1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0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7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B86F0D-95C9-444F-96A7-E3D6A49303EF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921A1A-1C87-46D6-991F-0330C5F1B3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6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6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>
                <a:solidFill>
                  <a:srgbClr val="A6B727"/>
                </a:solidFill>
              </a:rPr>
              <a:pPr/>
              <a:t>7/16/2018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9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>
                <a:solidFill>
                  <a:srgbClr val="A6B727"/>
                </a:solidFill>
              </a:rPr>
              <a:pPr/>
              <a:t>7/16/2018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1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>
                <a:solidFill>
                  <a:srgbClr val="A6B727"/>
                </a:solidFill>
              </a:rPr>
              <a:pPr/>
              <a:t>7/16/2018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17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>
                <a:solidFill>
                  <a:srgbClr val="A6B727"/>
                </a:solidFill>
              </a:rPr>
              <a:pPr/>
              <a:t>7/16/2018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34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>
                <a:solidFill>
                  <a:srgbClr val="A6B727"/>
                </a:solidFill>
              </a:rPr>
              <a:pPr/>
              <a:t>7/16/2018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5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>
                <a:solidFill>
                  <a:srgbClr val="A6B727"/>
                </a:solidFill>
              </a:rPr>
              <a:pPr/>
              <a:t>7/16/2018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8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5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>
                <a:solidFill>
                  <a:srgbClr val="A6B727"/>
                </a:solidFill>
              </a:rPr>
              <a:pPr/>
              <a:t>7/16/2018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9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3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8" y="1069849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>
                <a:solidFill>
                  <a:srgbClr val="A6B727"/>
                </a:solidFill>
              </a:rPr>
              <a:pPr/>
              <a:t>7/16/2018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44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>
                <a:solidFill>
                  <a:srgbClr val="A6B727"/>
                </a:solidFill>
              </a:rPr>
              <a:pPr/>
              <a:t>7/16/2018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54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1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>
                <a:solidFill>
                  <a:srgbClr val="A6B727"/>
                </a:solidFill>
              </a:rPr>
              <a:pPr/>
              <a:t>7/16/2018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9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1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5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8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0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5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8" y="1069849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0D-95C9-444F-96A7-E3D6A49303E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1A1A-1C87-46D6-991F-0330C5F1B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7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2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8" y="6223831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4B86F0D-95C9-444F-96A7-E3D6A49303E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2" y="6223831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9" y="6223831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0921A1A-1C87-46D6-991F-0330C5F1B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2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8" y="6223831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4B86F0D-95C9-444F-96A7-E3D6A49303EF}" type="datetimeFigureOut">
              <a:rPr lang="en-US" smtClean="0">
                <a:solidFill>
                  <a:srgbClr val="A6B727"/>
                </a:solidFill>
              </a:rPr>
              <a:pPr/>
              <a:t>7/16/2018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2" y="6223831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9" y="6223831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0921A1A-1C87-46D6-991F-0330C5F1B38A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9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4.png"/><Relationship Id="rId9" Type="http://schemas.microsoft.com/office/2007/relationships/hdphoto" Target="../media/hdphoto2.wdp"/><Relationship Id="rId1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672170\AppData\Local\Microsoft\Windows\Temporary Internet Files\Content.Outlook\K9516PB3\UILexternal_KGrgb_Center for Community Schools-300dpi - Signatur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77" y="5081714"/>
            <a:ext cx="4118383" cy="9827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53088" y="1461856"/>
            <a:ext cx="8437829" cy="126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buNone/>
            </a:pPr>
            <a:r>
              <a:rPr lang="en-US" sz="40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Overview of 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Community Partnership Schools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430" y="3480045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" indent="0" algn="ctr">
              <a:buNone/>
              <a:tabLst>
                <a:tab pos="515926" algn="l"/>
                <a:tab pos="1430303" algn="l"/>
              </a:tabLst>
            </a:pPr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you want to go fast, go alone.  If you want to go far, go together.”        </a:t>
            </a:r>
          </a:p>
          <a:p>
            <a:pPr marL="34290" indent="0" algn="ctr">
              <a:buNone/>
              <a:tabLst>
                <a:tab pos="515926" algn="l"/>
                <a:tab pos="1430303" algn="l"/>
              </a:tabLst>
            </a:pPr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Proverb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68" y="5043948"/>
            <a:ext cx="1821848" cy="10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4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1713806" y="2463963"/>
            <a:ext cx="1394683" cy="403311"/>
          </a:xfrm>
          <a:custGeom>
            <a:avLst/>
            <a:gdLst>
              <a:gd name="connsiteX0" fmla="*/ 790320 w 1580641"/>
              <a:gd name="connsiteY0" fmla="*/ 237756 h 457085"/>
              <a:gd name="connsiteX1" fmla="*/ 1580641 w 1580641"/>
              <a:gd name="connsiteY1" fmla="*/ 457085 h 457085"/>
              <a:gd name="connsiteX2" fmla="*/ 1580641 w 1580641"/>
              <a:gd name="connsiteY2" fmla="*/ 0 h 457085"/>
              <a:gd name="connsiteX3" fmla="*/ 0 w 1580641"/>
              <a:gd name="connsiteY3" fmla="*/ 0 h 457085"/>
              <a:gd name="connsiteX4" fmla="*/ 0 w 1580641"/>
              <a:gd name="connsiteY4" fmla="*/ 457085 h 457085"/>
              <a:gd name="connsiteX5" fmla="*/ 790320 w 1580641"/>
              <a:gd name="connsiteY5" fmla="*/ 237756 h 457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580641" h="457085">
                <a:moveTo>
                  <a:pt x="790320" y="237756"/>
                </a:moveTo>
                <a:cubicBezTo>
                  <a:pt x="1178953" y="237756"/>
                  <a:pt x="1383309" y="357378"/>
                  <a:pt x="1580641" y="457085"/>
                </a:cubicBezTo>
                <a:lnTo>
                  <a:pt x="1580641" y="0"/>
                </a:lnTo>
                <a:lnTo>
                  <a:pt x="0" y="0"/>
                </a:lnTo>
                <a:lnTo>
                  <a:pt x="0" y="457085"/>
                </a:lnTo>
                <a:cubicBezTo>
                  <a:pt x="167055" y="347434"/>
                  <a:pt x="391375" y="237756"/>
                  <a:pt x="790320" y="237756"/>
                </a:cubicBezTo>
              </a:path>
            </a:pathLst>
          </a:custGeom>
          <a:solidFill>
            <a:srgbClr val="9A9A9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588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37203" y="1840511"/>
            <a:ext cx="1547879" cy="395724"/>
          </a:xfrm>
          <a:custGeom>
            <a:avLst/>
            <a:gdLst>
              <a:gd name="connsiteX0" fmla="*/ 1754263 w 1754263"/>
              <a:gd name="connsiteY0" fmla="*/ 224243 h 448487"/>
              <a:gd name="connsiteX1" fmla="*/ 877125 w 1754263"/>
              <a:gd name="connsiteY1" fmla="*/ 448487 h 448487"/>
              <a:gd name="connsiteX2" fmla="*/ 0 w 1754263"/>
              <a:gd name="connsiteY2" fmla="*/ 224243 h 448487"/>
              <a:gd name="connsiteX3" fmla="*/ 877125 w 1754263"/>
              <a:gd name="connsiteY3" fmla="*/ 0 h 448487"/>
              <a:gd name="connsiteX4" fmla="*/ 1754263 w 1754263"/>
              <a:gd name="connsiteY4" fmla="*/ 224243 h 448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54263" h="448487">
                <a:moveTo>
                  <a:pt x="1754263" y="224243"/>
                </a:moveTo>
                <a:cubicBezTo>
                  <a:pt x="1754263" y="348094"/>
                  <a:pt x="1361566" y="448487"/>
                  <a:pt x="877125" y="448487"/>
                </a:cubicBezTo>
                <a:cubicBezTo>
                  <a:pt x="392709" y="448487"/>
                  <a:pt x="0" y="348094"/>
                  <a:pt x="0" y="224243"/>
                </a:cubicBezTo>
                <a:cubicBezTo>
                  <a:pt x="0" y="100393"/>
                  <a:pt x="392709" y="0"/>
                  <a:pt x="877125" y="0"/>
                </a:cubicBezTo>
                <a:cubicBezTo>
                  <a:pt x="1361566" y="0"/>
                  <a:pt x="1754263" y="100393"/>
                  <a:pt x="1754263" y="224243"/>
                </a:cubicBezTo>
              </a:path>
            </a:pathLst>
          </a:custGeom>
          <a:solidFill>
            <a:srgbClr val="FAAE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588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3" y="1770533"/>
            <a:ext cx="2532529" cy="31152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21210" y="2073091"/>
            <a:ext cx="4558364" cy="36368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59"/>
              </a:lnSpc>
              <a:defRPr/>
            </a:pPr>
            <a:r>
              <a:rPr lang="en-US" altLang="zh-CN" sz="2293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Collaborative</a:t>
            </a:r>
            <a:r>
              <a:rPr lang="en-US" altLang="zh-CN" sz="2293" b="1" dirty="0">
                <a:solidFill>
                  <a:prstClr val="black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 </a:t>
            </a:r>
            <a:r>
              <a:rPr lang="en-US" altLang="zh-CN" sz="2293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Leadership</a:t>
            </a:r>
          </a:p>
          <a:p>
            <a:pPr>
              <a:lnSpc>
                <a:spcPts val="2912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culture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of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shared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governance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and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collective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decision-making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toward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unified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vision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to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identify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needs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and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provide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resources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in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the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school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and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community.</a:t>
            </a:r>
          </a:p>
          <a:p>
            <a:pPr>
              <a:lnSpc>
                <a:spcPts val="2471"/>
              </a:lnSpc>
              <a:defRPr/>
            </a:pPr>
            <a:endParaRPr lang="en-US" altLang="zh-CN" sz="2119" dirty="0">
              <a:solidFill>
                <a:srgbClr val="231F20"/>
              </a:solidFill>
              <a:latin typeface="Museo 300" charset="0"/>
              <a:ea typeface="Museo 300" charset="0"/>
              <a:cs typeface="Museo 300" charset="0"/>
            </a:endParaRP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Examples: Shared governance model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among partners, strategic planning and 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visioning, community school director 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collaborating with partners in operations.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28269" y="2969562"/>
            <a:ext cx="647613" cy="1482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206"/>
              </a:lnSpc>
              <a:defRPr/>
            </a:pPr>
            <a:r>
              <a:rPr lang="en-US" altLang="zh-CN" sz="9957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474" y="649946"/>
            <a:ext cx="8875059" cy="49500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531"/>
              </a:lnSpc>
              <a:defRPr/>
            </a:pPr>
            <a:r>
              <a:rPr lang="en-US" altLang="zh-CN" sz="3017" b="1" dirty="0">
                <a:solidFill>
                  <a:srgbClr val="CC99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Four Pillars of Community Schools</a:t>
            </a:r>
          </a:p>
        </p:txBody>
      </p:sp>
    </p:spTree>
    <p:extLst>
      <p:ext uri="{BB962C8B-B14F-4D97-AF65-F5344CB8AC3E}">
        <p14:creationId xmlns:p14="http://schemas.microsoft.com/office/powerpoint/2010/main" val="317637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713806" y="2463963"/>
            <a:ext cx="1394683" cy="403311"/>
          </a:xfrm>
          <a:custGeom>
            <a:avLst/>
            <a:gdLst>
              <a:gd name="connsiteX0" fmla="*/ 790320 w 1580641"/>
              <a:gd name="connsiteY0" fmla="*/ 237756 h 457085"/>
              <a:gd name="connsiteX1" fmla="*/ 1580641 w 1580641"/>
              <a:gd name="connsiteY1" fmla="*/ 457085 h 457085"/>
              <a:gd name="connsiteX2" fmla="*/ 1580641 w 1580641"/>
              <a:gd name="connsiteY2" fmla="*/ 0 h 457085"/>
              <a:gd name="connsiteX3" fmla="*/ 0 w 1580641"/>
              <a:gd name="connsiteY3" fmla="*/ 0 h 457085"/>
              <a:gd name="connsiteX4" fmla="*/ 0 w 1580641"/>
              <a:gd name="connsiteY4" fmla="*/ 457085 h 457085"/>
              <a:gd name="connsiteX5" fmla="*/ 790320 w 1580641"/>
              <a:gd name="connsiteY5" fmla="*/ 237756 h 457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580641" h="457085">
                <a:moveTo>
                  <a:pt x="790320" y="237756"/>
                </a:moveTo>
                <a:cubicBezTo>
                  <a:pt x="1178953" y="237756"/>
                  <a:pt x="1383309" y="357378"/>
                  <a:pt x="1580641" y="457085"/>
                </a:cubicBezTo>
                <a:lnTo>
                  <a:pt x="1580641" y="0"/>
                </a:lnTo>
                <a:lnTo>
                  <a:pt x="0" y="0"/>
                </a:lnTo>
                <a:lnTo>
                  <a:pt x="0" y="457085"/>
                </a:lnTo>
                <a:cubicBezTo>
                  <a:pt x="167055" y="347434"/>
                  <a:pt x="391375" y="237756"/>
                  <a:pt x="790320" y="237756"/>
                </a:cubicBezTo>
              </a:path>
            </a:pathLst>
          </a:custGeom>
          <a:solidFill>
            <a:srgbClr val="9A9A9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588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1637203" y="1840511"/>
            <a:ext cx="1547879" cy="395724"/>
          </a:xfrm>
          <a:custGeom>
            <a:avLst/>
            <a:gdLst>
              <a:gd name="connsiteX0" fmla="*/ 1754263 w 1754263"/>
              <a:gd name="connsiteY0" fmla="*/ 224243 h 448487"/>
              <a:gd name="connsiteX1" fmla="*/ 877125 w 1754263"/>
              <a:gd name="connsiteY1" fmla="*/ 448487 h 448487"/>
              <a:gd name="connsiteX2" fmla="*/ 0 w 1754263"/>
              <a:gd name="connsiteY2" fmla="*/ 224243 h 448487"/>
              <a:gd name="connsiteX3" fmla="*/ 877125 w 1754263"/>
              <a:gd name="connsiteY3" fmla="*/ 0 h 448487"/>
              <a:gd name="connsiteX4" fmla="*/ 1754263 w 1754263"/>
              <a:gd name="connsiteY4" fmla="*/ 224243 h 448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54263" h="448487">
                <a:moveTo>
                  <a:pt x="1754263" y="224243"/>
                </a:moveTo>
                <a:cubicBezTo>
                  <a:pt x="1754263" y="348094"/>
                  <a:pt x="1361566" y="448487"/>
                  <a:pt x="877125" y="448487"/>
                </a:cubicBezTo>
                <a:cubicBezTo>
                  <a:pt x="392709" y="448487"/>
                  <a:pt x="0" y="348094"/>
                  <a:pt x="0" y="224243"/>
                </a:cubicBezTo>
                <a:cubicBezTo>
                  <a:pt x="0" y="100393"/>
                  <a:pt x="392709" y="0"/>
                  <a:pt x="877125" y="0"/>
                </a:cubicBezTo>
                <a:cubicBezTo>
                  <a:pt x="1361566" y="0"/>
                  <a:pt x="1754263" y="100393"/>
                  <a:pt x="1754263" y="224243"/>
                </a:cubicBezTo>
              </a:path>
            </a:pathLst>
          </a:custGeom>
          <a:solidFill>
            <a:srgbClr val="FAAE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588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3" y="1770533"/>
            <a:ext cx="2532529" cy="31152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06710" y="2969562"/>
            <a:ext cx="647613" cy="1482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206"/>
              </a:lnSpc>
              <a:defRPr/>
            </a:pPr>
            <a:r>
              <a:rPr lang="en-US" altLang="zh-CN" sz="9957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2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821207" y="2073088"/>
            <a:ext cx="4197559" cy="30726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59"/>
              </a:lnSpc>
              <a:defRPr/>
            </a:pPr>
            <a:r>
              <a:rPr lang="en-US" altLang="zh-CN" sz="2293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Expanded</a:t>
            </a:r>
            <a:r>
              <a:rPr lang="en-US" altLang="zh-CN" sz="2293" b="1" dirty="0">
                <a:solidFill>
                  <a:prstClr val="black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 </a:t>
            </a:r>
            <a:r>
              <a:rPr lang="en-US" altLang="zh-CN" sz="2293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Learning</a:t>
            </a:r>
          </a:p>
          <a:p>
            <a:pPr>
              <a:lnSpc>
                <a:spcPts val="883"/>
              </a:lnSpc>
              <a:defRPr/>
            </a:pPr>
            <a:endParaRPr lang="en-US" altLang="zh-CN" sz="1588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>
              <a:lnSpc>
                <a:spcPts val="2559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Academic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support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and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enrichment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that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take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place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before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and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after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school,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during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weekends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and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summer,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to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augment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traditional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learning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during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the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school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day.</a:t>
            </a:r>
          </a:p>
          <a:p>
            <a:pPr>
              <a:lnSpc>
                <a:spcPts val="2471"/>
              </a:lnSpc>
              <a:defRPr/>
            </a:pPr>
            <a:endParaRPr lang="en-US" altLang="zh-CN" sz="2119" dirty="0">
              <a:solidFill>
                <a:srgbClr val="231F20"/>
              </a:solidFill>
              <a:latin typeface="Museo 300" charset="0"/>
              <a:ea typeface="Museo 300" charset="0"/>
              <a:cs typeface="Museo 300" charset="0"/>
            </a:endParaRP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Examples:  Tutoring, mentoring, clubs,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enrichment activities.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4474" y="649946"/>
            <a:ext cx="8875059" cy="49500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531"/>
              </a:lnSpc>
              <a:defRPr/>
            </a:pPr>
            <a:r>
              <a:rPr lang="en-US" altLang="zh-CN" sz="3017" b="1" dirty="0">
                <a:solidFill>
                  <a:srgbClr val="CC99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Four Pillars of Community Schools</a:t>
            </a:r>
          </a:p>
        </p:txBody>
      </p:sp>
    </p:spTree>
    <p:extLst>
      <p:ext uri="{BB962C8B-B14F-4D97-AF65-F5344CB8AC3E}">
        <p14:creationId xmlns:p14="http://schemas.microsoft.com/office/powerpoint/2010/main" val="378395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1713806" y="2463963"/>
            <a:ext cx="1394683" cy="403311"/>
          </a:xfrm>
          <a:custGeom>
            <a:avLst/>
            <a:gdLst>
              <a:gd name="connsiteX0" fmla="*/ 790320 w 1580641"/>
              <a:gd name="connsiteY0" fmla="*/ 237756 h 457085"/>
              <a:gd name="connsiteX1" fmla="*/ 1580641 w 1580641"/>
              <a:gd name="connsiteY1" fmla="*/ 457085 h 457085"/>
              <a:gd name="connsiteX2" fmla="*/ 1580641 w 1580641"/>
              <a:gd name="connsiteY2" fmla="*/ 0 h 457085"/>
              <a:gd name="connsiteX3" fmla="*/ 0 w 1580641"/>
              <a:gd name="connsiteY3" fmla="*/ 0 h 457085"/>
              <a:gd name="connsiteX4" fmla="*/ 0 w 1580641"/>
              <a:gd name="connsiteY4" fmla="*/ 457085 h 457085"/>
              <a:gd name="connsiteX5" fmla="*/ 790320 w 1580641"/>
              <a:gd name="connsiteY5" fmla="*/ 237756 h 457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580641" h="457085">
                <a:moveTo>
                  <a:pt x="790320" y="237756"/>
                </a:moveTo>
                <a:cubicBezTo>
                  <a:pt x="1178953" y="237756"/>
                  <a:pt x="1383309" y="357378"/>
                  <a:pt x="1580641" y="457085"/>
                </a:cubicBezTo>
                <a:lnTo>
                  <a:pt x="1580641" y="0"/>
                </a:lnTo>
                <a:lnTo>
                  <a:pt x="0" y="0"/>
                </a:lnTo>
                <a:lnTo>
                  <a:pt x="0" y="457085"/>
                </a:lnTo>
                <a:cubicBezTo>
                  <a:pt x="167055" y="347434"/>
                  <a:pt x="391375" y="237756"/>
                  <a:pt x="790320" y="237756"/>
                </a:cubicBezTo>
              </a:path>
            </a:pathLst>
          </a:custGeom>
          <a:solidFill>
            <a:srgbClr val="9A9A9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588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37203" y="1840511"/>
            <a:ext cx="1547879" cy="395724"/>
          </a:xfrm>
          <a:custGeom>
            <a:avLst/>
            <a:gdLst>
              <a:gd name="connsiteX0" fmla="*/ 1754263 w 1754263"/>
              <a:gd name="connsiteY0" fmla="*/ 224243 h 448487"/>
              <a:gd name="connsiteX1" fmla="*/ 877125 w 1754263"/>
              <a:gd name="connsiteY1" fmla="*/ 448487 h 448487"/>
              <a:gd name="connsiteX2" fmla="*/ 0 w 1754263"/>
              <a:gd name="connsiteY2" fmla="*/ 224243 h 448487"/>
              <a:gd name="connsiteX3" fmla="*/ 877125 w 1754263"/>
              <a:gd name="connsiteY3" fmla="*/ 0 h 448487"/>
              <a:gd name="connsiteX4" fmla="*/ 1754263 w 1754263"/>
              <a:gd name="connsiteY4" fmla="*/ 224243 h 448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54263" h="448487">
                <a:moveTo>
                  <a:pt x="1754263" y="224243"/>
                </a:moveTo>
                <a:cubicBezTo>
                  <a:pt x="1754263" y="348094"/>
                  <a:pt x="1361566" y="448487"/>
                  <a:pt x="877125" y="448487"/>
                </a:cubicBezTo>
                <a:cubicBezTo>
                  <a:pt x="392709" y="448487"/>
                  <a:pt x="0" y="348094"/>
                  <a:pt x="0" y="224243"/>
                </a:cubicBezTo>
                <a:cubicBezTo>
                  <a:pt x="0" y="100393"/>
                  <a:pt x="392709" y="0"/>
                  <a:pt x="877125" y="0"/>
                </a:cubicBezTo>
                <a:cubicBezTo>
                  <a:pt x="1361566" y="0"/>
                  <a:pt x="1754263" y="100393"/>
                  <a:pt x="1754263" y="224243"/>
                </a:cubicBezTo>
              </a:path>
            </a:pathLst>
          </a:custGeom>
          <a:solidFill>
            <a:srgbClr val="FAAE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588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3" y="1770533"/>
            <a:ext cx="2532529" cy="31152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21210" y="2050677"/>
            <a:ext cx="4354399" cy="315079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559"/>
              </a:lnSpc>
              <a:defRPr/>
            </a:pPr>
            <a:r>
              <a:rPr lang="en-US" altLang="zh-CN" sz="2293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Student</a:t>
            </a:r>
            <a:r>
              <a:rPr lang="en-US" altLang="zh-CN" sz="2293" b="1" dirty="0">
                <a:solidFill>
                  <a:prstClr val="black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 </a:t>
            </a:r>
            <a:r>
              <a:rPr lang="en-US" altLang="zh-CN" sz="2293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Supports</a:t>
            </a:r>
          </a:p>
          <a:p>
            <a:pPr>
              <a:lnSpc>
                <a:spcPts val="883"/>
              </a:lnSpc>
              <a:defRPr/>
            </a:pPr>
            <a:endParaRPr lang="en-US" altLang="zh-CN" sz="1588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>
              <a:lnSpc>
                <a:spcPts val="2559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Access to a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range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of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health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and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social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services that are provided on the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school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campus.</a:t>
            </a:r>
          </a:p>
          <a:p>
            <a:pPr>
              <a:lnSpc>
                <a:spcPts val="2559"/>
              </a:lnSpc>
              <a:defRPr/>
            </a:pPr>
            <a:endParaRPr lang="en-US" altLang="zh-CN" sz="2119" dirty="0">
              <a:solidFill>
                <a:srgbClr val="231F20"/>
              </a:solidFill>
              <a:latin typeface="Museo 300" charset="0"/>
              <a:ea typeface="Museo 300" charset="0"/>
              <a:cs typeface="Museo 300" charset="0"/>
            </a:endParaRPr>
          </a:p>
          <a:p>
            <a:pPr>
              <a:lnSpc>
                <a:spcPts val="2559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Examples: Mental health counseling; primary health care, dental health care, health and nutrition education. </a:t>
            </a:r>
          </a:p>
          <a:p>
            <a:pPr>
              <a:lnSpc>
                <a:spcPts val="2559"/>
              </a:lnSpc>
              <a:defRPr/>
            </a:pPr>
            <a:endParaRPr lang="en-US" altLang="zh-CN" sz="2119" dirty="0">
              <a:solidFill>
                <a:srgbClr val="231F20"/>
              </a:solidFill>
              <a:latin typeface="Museo 300" charset="0"/>
              <a:ea typeface="Museo 300" charset="0"/>
              <a:cs typeface="Museo 300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039474" y="2969562"/>
            <a:ext cx="647613" cy="1482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206"/>
              </a:lnSpc>
              <a:defRPr/>
            </a:pPr>
            <a:r>
              <a:rPr lang="en-US" altLang="zh-CN" sz="9957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474" y="649946"/>
            <a:ext cx="8875059" cy="49500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531"/>
              </a:lnSpc>
              <a:defRPr/>
            </a:pPr>
            <a:r>
              <a:rPr lang="en-US" altLang="zh-CN" sz="3017" b="1" dirty="0">
                <a:solidFill>
                  <a:srgbClr val="CC99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Four Pillars of Community Schools</a:t>
            </a:r>
          </a:p>
        </p:txBody>
      </p:sp>
    </p:spTree>
    <p:extLst>
      <p:ext uri="{BB962C8B-B14F-4D97-AF65-F5344CB8AC3E}">
        <p14:creationId xmlns:p14="http://schemas.microsoft.com/office/powerpoint/2010/main" val="4164748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1713806" y="2463963"/>
            <a:ext cx="1394683" cy="403311"/>
          </a:xfrm>
          <a:custGeom>
            <a:avLst/>
            <a:gdLst>
              <a:gd name="connsiteX0" fmla="*/ 790320 w 1580641"/>
              <a:gd name="connsiteY0" fmla="*/ 237756 h 457085"/>
              <a:gd name="connsiteX1" fmla="*/ 1580641 w 1580641"/>
              <a:gd name="connsiteY1" fmla="*/ 457085 h 457085"/>
              <a:gd name="connsiteX2" fmla="*/ 1580641 w 1580641"/>
              <a:gd name="connsiteY2" fmla="*/ 0 h 457085"/>
              <a:gd name="connsiteX3" fmla="*/ 0 w 1580641"/>
              <a:gd name="connsiteY3" fmla="*/ 0 h 457085"/>
              <a:gd name="connsiteX4" fmla="*/ 0 w 1580641"/>
              <a:gd name="connsiteY4" fmla="*/ 457085 h 457085"/>
              <a:gd name="connsiteX5" fmla="*/ 790320 w 1580641"/>
              <a:gd name="connsiteY5" fmla="*/ 237756 h 457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580641" h="457085">
                <a:moveTo>
                  <a:pt x="790320" y="237756"/>
                </a:moveTo>
                <a:cubicBezTo>
                  <a:pt x="1178953" y="237756"/>
                  <a:pt x="1383309" y="357378"/>
                  <a:pt x="1580641" y="457085"/>
                </a:cubicBezTo>
                <a:lnTo>
                  <a:pt x="1580641" y="0"/>
                </a:lnTo>
                <a:lnTo>
                  <a:pt x="0" y="0"/>
                </a:lnTo>
                <a:lnTo>
                  <a:pt x="0" y="457085"/>
                </a:lnTo>
                <a:cubicBezTo>
                  <a:pt x="167055" y="347434"/>
                  <a:pt x="391375" y="237756"/>
                  <a:pt x="790320" y="237756"/>
                </a:cubicBezTo>
              </a:path>
            </a:pathLst>
          </a:custGeom>
          <a:solidFill>
            <a:srgbClr val="9A9A9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588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37203" y="1840511"/>
            <a:ext cx="1547879" cy="395724"/>
          </a:xfrm>
          <a:custGeom>
            <a:avLst/>
            <a:gdLst>
              <a:gd name="connsiteX0" fmla="*/ 1754263 w 1754263"/>
              <a:gd name="connsiteY0" fmla="*/ 224243 h 448487"/>
              <a:gd name="connsiteX1" fmla="*/ 877125 w 1754263"/>
              <a:gd name="connsiteY1" fmla="*/ 448487 h 448487"/>
              <a:gd name="connsiteX2" fmla="*/ 0 w 1754263"/>
              <a:gd name="connsiteY2" fmla="*/ 224243 h 448487"/>
              <a:gd name="connsiteX3" fmla="*/ 877125 w 1754263"/>
              <a:gd name="connsiteY3" fmla="*/ 0 h 448487"/>
              <a:gd name="connsiteX4" fmla="*/ 1754263 w 1754263"/>
              <a:gd name="connsiteY4" fmla="*/ 224243 h 448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54263" h="448487">
                <a:moveTo>
                  <a:pt x="1754263" y="224243"/>
                </a:moveTo>
                <a:cubicBezTo>
                  <a:pt x="1754263" y="348094"/>
                  <a:pt x="1361566" y="448487"/>
                  <a:pt x="877125" y="448487"/>
                </a:cubicBezTo>
                <a:cubicBezTo>
                  <a:pt x="392709" y="448487"/>
                  <a:pt x="0" y="348094"/>
                  <a:pt x="0" y="224243"/>
                </a:cubicBezTo>
                <a:cubicBezTo>
                  <a:pt x="0" y="100393"/>
                  <a:pt x="392709" y="0"/>
                  <a:pt x="877125" y="0"/>
                </a:cubicBezTo>
                <a:cubicBezTo>
                  <a:pt x="1361566" y="0"/>
                  <a:pt x="1754263" y="100393"/>
                  <a:pt x="1754263" y="224243"/>
                </a:cubicBezTo>
              </a:path>
            </a:pathLst>
          </a:custGeom>
          <a:solidFill>
            <a:srgbClr val="FAAE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588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3" y="1770533"/>
            <a:ext cx="2532529" cy="31152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21206" y="2095503"/>
            <a:ext cx="4511428" cy="43678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59"/>
              </a:lnSpc>
              <a:defRPr/>
            </a:pPr>
            <a:r>
              <a:rPr lang="en-US" altLang="zh-CN" sz="2293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Family</a:t>
            </a:r>
            <a:r>
              <a:rPr lang="en-US" altLang="zh-CN" sz="2293" b="1" dirty="0">
                <a:solidFill>
                  <a:prstClr val="black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 </a:t>
            </a:r>
            <a:r>
              <a:rPr lang="en-US" altLang="zh-CN" sz="2293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&amp;</a:t>
            </a:r>
            <a:r>
              <a:rPr lang="en-US" altLang="zh-CN" sz="2293" b="1" dirty="0">
                <a:solidFill>
                  <a:prstClr val="black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 </a:t>
            </a:r>
            <a:r>
              <a:rPr lang="en-US" altLang="zh-CN" sz="2293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Community</a:t>
            </a:r>
          </a:p>
          <a:p>
            <a:pPr>
              <a:lnSpc>
                <a:spcPts val="2647"/>
              </a:lnSpc>
              <a:defRPr/>
            </a:pPr>
            <a:r>
              <a:rPr lang="en-US" altLang="zh-CN" sz="2293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Engagement</a:t>
            </a:r>
          </a:p>
          <a:p>
            <a:pPr>
              <a:lnSpc>
                <a:spcPts val="883"/>
              </a:lnSpc>
              <a:defRPr/>
            </a:pPr>
            <a:endParaRPr lang="en-US" altLang="zh-CN" sz="1588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>
              <a:lnSpc>
                <a:spcPts val="2559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Bringing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families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and the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community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into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the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school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as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partners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in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student’s success.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Making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the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school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neighborhood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center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that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provides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adult</a:t>
            </a:r>
            <a:r>
              <a:rPr lang="en-US" altLang="zh-CN" sz="2119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enrichment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opportunities.</a:t>
            </a:r>
          </a:p>
          <a:p>
            <a:pPr>
              <a:lnSpc>
                <a:spcPts val="2471"/>
              </a:lnSpc>
              <a:defRPr/>
            </a:pPr>
            <a:endParaRPr lang="en-US" altLang="zh-CN" sz="2119" dirty="0">
              <a:solidFill>
                <a:srgbClr val="231F20"/>
              </a:solidFill>
              <a:latin typeface="Museo 300" charset="0"/>
              <a:ea typeface="Museo 300" charset="0"/>
              <a:cs typeface="Museo 300" charset="0"/>
            </a:endParaRP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Examples:  Parent resourcing, family and 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parenting workshops, classes including </a:t>
            </a:r>
          </a:p>
          <a:p>
            <a:pPr>
              <a:lnSpc>
                <a:spcPts val="2471"/>
              </a:lnSpc>
              <a:defRPr/>
            </a:pPr>
            <a:r>
              <a:rPr lang="en-US" altLang="zh-CN" sz="2119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ESOL and GED.</a:t>
            </a:r>
          </a:p>
          <a:p>
            <a:pPr>
              <a:lnSpc>
                <a:spcPts val="2471"/>
              </a:lnSpc>
              <a:defRPr/>
            </a:pPr>
            <a:endParaRPr lang="en-US" altLang="zh-CN" sz="2119" dirty="0">
              <a:solidFill>
                <a:srgbClr val="231F20"/>
              </a:solidFill>
              <a:latin typeface="Museo 300" charset="0"/>
              <a:ea typeface="Museo 300" charset="0"/>
              <a:cs typeface="Museo 300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050681" y="2969562"/>
            <a:ext cx="647613" cy="1482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206"/>
              </a:lnSpc>
              <a:defRPr/>
            </a:pPr>
            <a:r>
              <a:rPr lang="en-US" altLang="zh-CN" sz="9957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474" y="649946"/>
            <a:ext cx="8875059" cy="49500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531"/>
              </a:lnSpc>
              <a:defRPr/>
            </a:pPr>
            <a:r>
              <a:rPr lang="en-US" altLang="zh-CN" sz="3017" b="1" dirty="0">
                <a:solidFill>
                  <a:srgbClr val="CC99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Four Pillars of Community Schools</a:t>
            </a:r>
          </a:p>
        </p:txBody>
      </p:sp>
    </p:spTree>
    <p:extLst>
      <p:ext uri="{BB962C8B-B14F-4D97-AF65-F5344CB8AC3E}">
        <p14:creationId xmlns:p14="http://schemas.microsoft.com/office/powerpoint/2010/main" val="298074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34827" y="389691"/>
            <a:ext cx="5674347" cy="72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0575" tIns="20575" rIns="20575" bIns="20575" numCol="1" anchor="t" anchorCtr="0" compatLnSpc="1">
            <a:prstTxWarp prst="textNoShape">
              <a:avLst/>
            </a:prstTxWarp>
          </a:bodyPr>
          <a:lstStyle/>
          <a:p>
            <a:pPr algn="ctr" defTabSz="5143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Partnership Schools™ </a:t>
            </a:r>
          </a:p>
          <a:p>
            <a:pPr algn="ctr" defTabSz="5143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Structure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511889" y="5087965"/>
            <a:ext cx="4120223" cy="1258979"/>
            <a:chOff x="682185" y="7001377"/>
            <a:chExt cx="5493631" cy="1678638"/>
          </a:xfrm>
        </p:grpSpPr>
        <p:sp>
          <p:nvSpPr>
            <p:cNvPr id="36" name="Rectangle 35"/>
            <p:cNvSpPr/>
            <p:nvPr/>
          </p:nvSpPr>
          <p:spPr>
            <a:xfrm>
              <a:off x="682185" y="7001377"/>
              <a:ext cx="5493631" cy="16786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045716" y="7661679"/>
              <a:ext cx="914400" cy="914400"/>
              <a:chOff x="-1586408" y="4493272"/>
              <a:chExt cx="914400" cy="91440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06261" y="4613528"/>
                <a:ext cx="666814" cy="666814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-1586408" y="4493272"/>
                <a:ext cx="914400" cy="914400"/>
              </a:xfrm>
              <a:prstGeom prst="rect">
                <a:avLst/>
              </a:prstGeom>
              <a:noFill/>
            </p:spPr>
            <p:txBody>
              <a:bodyPr spcFirstLastPara="1" wrap="none" lIns="51435" tIns="25719" rIns="51435" bIns="25719" numCol="1">
                <a:prstTxWarp prst="textArchUp">
                  <a:avLst>
                    <a:gd name="adj" fmla="val 5500102"/>
                  </a:avLst>
                </a:prstTxWarp>
                <a:spAutoFit/>
              </a:bodyPr>
              <a:lstStyle/>
              <a:p>
                <a:pPr algn="ctr"/>
                <a:r>
                  <a:rPr lang="en-US" sz="9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School </a:t>
                </a:r>
                <a:r>
                  <a:rPr lang="en-US" sz="900" dirty="0">
                    <a:ln w="0"/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Intervention</a:t>
                </a:r>
                <a:r>
                  <a:rPr lang="en-US" sz="9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Team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764677" y="7577487"/>
              <a:ext cx="914400" cy="938520"/>
              <a:chOff x="7721018" y="5446470"/>
              <a:chExt cx="914400" cy="938520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8854" y="5465647"/>
                <a:ext cx="838729" cy="919343"/>
              </a:xfrm>
              <a:prstGeom prst="rect">
                <a:avLst/>
              </a:prstGeom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7721018" y="5446470"/>
                <a:ext cx="914400" cy="914400"/>
              </a:xfrm>
              <a:prstGeom prst="rect">
                <a:avLst/>
              </a:prstGeom>
              <a:noFill/>
            </p:spPr>
            <p:txBody>
              <a:bodyPr spcFirstLastPara="1" wrap="none" lIns="51435" tIns="25719" rIns="51435" bIns="25719" numCol="1">
                <a:prstTxWarp prst="textArchUp">
                  <a:avLst>
                    <a:gd name="adj" fmla="val 5805509"/>
                  </a:avLst>
                </a:prstTxWarp>
                <a:spAutoFit/>
              </a:bodyPr>
              <a:lstStyle/>
              <a:p>
                <a:pPr algn="ctr"/>
                <a:r>
                  <a:rPr lang="en-US" sz="9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Program and </a:t>
                </a:r>
                <a:r>
                  <a:rPr lang="en-US" sz="900" dirty="0">
                    <a:ln w="0"/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Service</a:t>
                </a:r>
                <a:r>
                  <a:rPr lang="en-US" sz="9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Providers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992446" y="7501860"/>
              <a:ext cx="1350924" cy="1074223"/>
              <a:chOff x="2575958" y="7404327"/>
              <a:chExt cx="1665748" cy="1324563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847231" y="7404327"/>
                <a:ext cx="1301525" cy="69352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bg1"/>
                </a:outerShdw>
              </a:effectLst>
            </p:spPr>
            <p:txBody>
              <a:bodyPr spcFirstLastPara="1" wrap="none" lIns="51435" tIns="25719" rIns="51435" bIns="25719" numCol="1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900" dirty="0">
                    <a:ln w="0"/>
                    <a:effectLst>
                      <a:outerShdw blurRad="38100" dist="19050" dir="2700000" algn="tl" rotWithShape="0">
                        <a:schemeClr val="tx1">
                          <a:alpha val="40000"/>
                        </a:schemeClr>
                      </a:outerShdw>
                    </a:effectLst>
                  </a:rPr>
                  <a:t>HUB Staff </a:t>
                </a:r>
                <a:r>
                  <a:rPr lang="en-US" sz="900" dirty="0">
                    <a:ln w="0"/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Team</a:t>
                </a: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575958" y="7497582"/>
                <a:ext cx="1665748" cy="1231308"/>
                <a:chOff x="2832565" y="6325445"/>
                <a:chExt cx="1665748" cy="1231308"/>
              </a:xfrm>
            </p:grpSpPr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EEEEEE"/>
                    </a:clrFrom>
                    <a:clrTo>
                      <a:srgbClr val="EEEEEE">
                        <a:alpha val="0"/>
                      </a:srgbClr>
                    </a:clrTo>
                  </a:clrChange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470" t="35452" r="3115" b="44001"/>
                <a:stretch/>
              </p:blipFill>
              <p:spPr>
                <a:xfrm rot="20999955">
                  <a:off x="2832565" y="6618449"/>
                  <a:ext cx="782917" cy="914400"/>
                </a:xfrm>
                <a:prstGeom prst="rect">
                  <a:avLst/>
                </a:prstGeom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406" t="6710" r="8576" b="72717"/>
                <a:stretch/>
              </p:blipFill>
              <p:spPr>
                <a:xfrm>
                  <a:off x="3537225" y="6325445"/>
                  <a:ext cx="503742" cy="914400"/>
                </a:xfrm>
                <a:prstGeom prst="rect">
                  <a:avLst/>
                </a:prstGeom>
              </p:spPr>
            </p:pic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738" t="63867" r="2065" b="13835"/>
                <a:stretch/>
              </p:blipFill>
              <p:spPr>
                <a:xfrm>
                  <a:off x="3907237" y="6642353"/>
                  <a:ext cx="591076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TextBox 31"/>
            <p:cNvSpPr txBox="1"/>
            <p:nvPr/>
          </p:nvSpPr>
          <p:spPr>
            <a:xfrm>
              <a:off x="1852692" y="7020422"/>
              <a:ext cx="4214847" cy="40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1" b="1" dirty="0"/>
                <a:t>School-Based Teams &amp; Personnel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49248" y="1530663"/>
            <a:ext cx="4445505" cy="3557200"/>
            <a:chOff x="585475" y="2040883"/>
            <a:chExt cx="5927340" cy="4742933"/>
          </a:xfrm>
        </p:grpSpPr>
        <p:grpSp>
          <p:nvGrpSpPr>
            <p:cNvPr id="52" name="Group 51"/>
            <p:cNvGrpSpPr/>
            <p:nvPr/>
          </p:nvGrpSpPr>
          <p:grpSpPr>
            <a:xfrm>
              <a:off x="1893379" y="2040883"/>
              <a:ext cx="3304120" cy="3304119"/>
              <a:chOff x="2884459" y="2252319"/>
              <a:chExt cx="3566160" cy="3566159"/>
            </a:xfrm>
          </p:grpSpPr>
          <p:grpSp>
            <p:nvGrpSpPr>
              <p:cNvPr id="53" name="Group 52"/>
              <p:cNvGrpSpPr>
                <a:grpSpLocks noChangeAspect="1"/>
              </p:cNvGrpSpPr>
              <p:nvPr/>
            </p:nvGrpSpPr>
            <p:grpSpPr>
              <a:xfrm>
                <a:off x="2884459" y="2252319"/>
                <a:ext cx="3566160" cy="3566159"/>
                <a:chOff x="2945802" y="1663223"/>
                <a:chExt cx="3548063" cy="3548062"/>
              </a:xfrm>
            </p:grpSpPr>
            <p:sp>
              <p:nvSpPr>
                <p:cNvPr id="75" name="Oval 74"/>
                <p:cNvSpPr>
                  <a:spLocks noChangeArrowheads="1"/>
                </p:cNvSpPr>
                <p:nvPr/>
              </p:nvSpPr>
              <p:spPr bwMode="auto">
                <a:xfrm>
                  <a:off x="2945802" y="1663223"/>
                  <a:ext cx="3548063" cy="3548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vert="horz" wrap="square" lIns="20575" tIns="20575" rIns="20575" bIns="2057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 rot="16200000">
                  <a:off x="3620487" y="1646770"/>
                  <a:ext cx="2130516" cy="2740067"/>
                </a:xfrm>
                <a:prstGeom prst="rect">
                  <a:avLst/>
                </a:prstGeom>
                <a:noFill/>
              </p:spPr>
              <p:txBody>
                <a:bodyPr spcFirstLastPara="1" wrap="none" lIns="51435" tIns="25719" rIns="51435" bIns="25719" numCol="1">
                  <a:prstTxWarp prst="textCircle">
                    <a:avLst>
                      <a:gd name="adj" fmla="val 16518935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1575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bg1">
                            <a:alpha val="70000"/>
                          </a:schemeClr>
                        </a:outerShdw>
                      </a:effectLst>
                    </a:rPr>
                    <a:t>Cabinet</a:t>
                  </a: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3201721" y="2784510"/>
                <a:ext cx="3017520" cy="3017520"/>
                <a:chOff x="959697" y="670928"/>
                <a:chExt cx="3458443" cy="3458443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73" name="Oval 72"/>
                <p:cNvSpPr>
                  <a:spLocks noChangeArrowheads="1"/>
                </p:cNvSpPr>
                <p:nvPr/>
              </p:nvSpPr>
              <p:spPr bwMode="auto">
                <a:xfrm>
                  <a:off x="959697" y="670928"/>
                  <a:ext cx="3458443" cy="345844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 vert="horz" wrap="square" lIns="20575" tIns="20575" rIns="20575" bIns="2057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 rot="16200000">
                  <a:off x="1634382" y="663586"/>
                  <a:ext cx="2130516" cy="2740067"/>
                </a:xfrm>
                <a:prstGeom prst="rect">
                  <a:avLst/>
                </a:prstGeom>
                <a:noFill/>
              </p:spPr>
              <p:txBody>
                <a:bodyPr spcFirstLastPara="1" wrap="none" lIns="51435" tIns="25719" rIns="51435" bIns="25719" numCol="1">
                  <a:prstTxWarp prst="textCircle">
                    <a:avLst>
                      <a:gd name="adj" fmla="val 16518935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1575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bg1">
                            <a:alpha val="40000"/>
                          </a:schemeClr>
                        </a:outerShdw>
                      </a:effectLst>
                    </a:rPr>
                    <a:t>Executive Cabinet Committee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3486749" y="3312441"/>
                <a:ext cx="2466172" cy="2467870"/>
                <a:chOff x="4555658" y="2187889"/>
                <a:chExt cx="2466172" cy="2467870"/>
              </a:xfrm>
            </p:grpSpPr>
            <p:sp>
              <p:nvSpPr>
                <p:cNvPr id="61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4555658" y="2187889"/>
                  <a:ext cx="2466172" cy="24678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vert="horz" wrap="square" lIns="20575" tIns="20575" rIns="20575" bIns="2057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AFAFC"/>
                    </a:clrFrom>
                    <a:clrTo>
                      <a:srgbClr val="FAFAFC">
                        <a:alpha val="0"/>
                      </a:srgbClr>
                    </a:clrTo>
                  </a:clrChange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470" t="63761" r="24815" b="18722"/>
                <a:stretch/>
              </p:blipFill>
              <p:spPr>
                <a:xfrm>
                  <a:off x="4977582" y="2889921"/>
                  <a:ext cx="1622322" cy="1378823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 rot="16200000">
                  <a:off x="5145091" y="2275194"/>
                  <a:ext cx="1287305" cy="1717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none" lIns="51435" tIns="25719" rIns="51435" bIns="25719" numCol="1">
                  <a:prstTxWarp prst="textCircl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35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Operations Team</a:t>
                  </a:r>
                </a:p>
              </p:txBody>
            </p:sp>
          </p:grpSp>
        </p:grpSp>
        <p:grpSp>
          <p:nvGrpSpPr>
            <p:cNvPr id="93" name="Group 92"/>
            <p:cNvGrpSpPr/>
            <p:nvPr/>
          </p:nvGrpSpPr>
          <p:grpSpPr>
            <a:xfrm>
              <a:off x="5034249" y="5001683"/>
              <a:ext cx="914400" cy="914400"/>
              <a:chOff x="-1746999" y="5598161"/>
              <a:chExt cx="914400" cy="914400"/>
            </a:xfrm>
          </p:grpSpPr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28784" y="5672579"/>
                <a:ext cx="684777" cy="658003"/>
              </a:xfrm>
              <a:prstGeom prst="rect">
                <a:avLst/>
              </a:prstGeom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-1746999" y="5598161"/>
                <a:ext cx="914400" cy="914400"/>
              </a:xfrm>
              <a:prstGeom prst="rect">
                <a:avLst/>
              </a:prstGeom>
              <a:noFill/>
            </p:spPr>
            <p:txBody>
              <a:bodyPr spcFirstLastPara="1" wrap="none" lIns="51435" tIns="25719" rIns="51435" bIns="25719" numCol="1">
                <a:prstTxWarp prst="textArchUp">
                  <a:avLst>
                    <a:gd name="adj" fmla="val 9112575"/>
                  </a:avLst>
                </a:prstTxWarp>
                <a:spAutoFit/>
              </a:bodyPr>
              <a:lstStyle/>
              <a:p>
                <a:pPr algn="ctr"/>
                <a:r>
                  <a:rPr lang="en-US" sz="9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Data </a:t>
                </a:r>
                <a:r>
                  <a:rPr lang="en-US" sz="900" dirty="0">
                    <a:ln w="0"/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Committee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1193678" y="4997328"/>
              <a:ext cx="914400" cy="914400"/>
              <a:chOff x="-1858271" y="5403007"/>
              <a:chExt cx="914400" cy="914400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C0EABE"/>
                  </a:clrFrom>
                  <a:clrTo>
                    <a:srgbClr val="C0EABE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78646" y="5494157"/>
                <a:ext cx="614607" cy="590577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-1858271" y="5403007"/>
                <a:ext cx="914400" cy="914400"/>
              </a:xfrm>
              <a:prstGeom prst="rect">
                <a:avLst/>
              </a:prstGeom>
              <a:noFill/>
            </p:spPr>
            <p:txBody>
              <a:bodyPr spcFirstLastPara="1" wrap="none" lIns="51435" tIns="25719" rIns="51435" bIns="25719" numCol="1">
                <a:prstTxWarp prst="textArchUp">
                  <a:avLst>
                    <a:gd name="adj" fmla="val 5708567"/>
                  </a:avLst>
                </a:prstTxWarp>
                <a:spAutoFit/>
              </a:bodyPr>
              <a:lstStyle/>
              <a:p>
                <a:pPr algn="ctr"/>
                <a:r>
                  <a:rPr lang="en-US" sz="9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Grants </a:t>
                </a:r>
                <a:r>
                  <a:rPr lang="en-US" sz="900" dirty="0">
                    <a:ln w="0"/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Committee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585475" y="2708868"/>
              <a:ext cx="914400" cy="914400"/>
              <a:chOff x="-1846061" y="3505562"/>
              <a:chExt cx="914400" cy="91440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-1846061" y="350556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 lIns="51435" tIns="25719" rIns="51435" bIns="25719" numCol="1">
                <a:prstTxWarp prst="textArchUp">
                  <a:avLst>
                    <a:gd name="adj" fmla="val 5582373"/>
                  </a:avLst>
                </a:prstTxWarp>
                <a:spAutoFit/>
              </a:bodyPr>
              <a:lstStyle/>
              <a:p>
                <a:pPr algn="ctr"/>
                <a:r>
                  <a:rPr lang="en-US" sz="900" dirty="0">
                    <a:ln w="0"/>
                    <a:effectLst>
                      <a:outerShdw blurRad="63500" dist="19050" dir="2700000" algn="tl" rotWithShape="0">
                        <a:schemeClr val="tx1">
                          <a:alpha val="40000"/>
                        </a:schemeClr>
                      </a:outerShdw>
                    </a:effectLst>
                  </a:rPr>
                  <a:t>Community </a:t>
                </a:r>
                <a:r>
                  <a:rPr lang="en-US" sz="900" dirty="0">
                    <a:ln w="0"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Leadership</a:t>
                </a:r>
                <a:r>
                  <a:rPr lang="en-US" sz="900" dirty="0">
                    <a:ln w="0"/>
                    <a:effectLst>
                      <a:outerShdw blurRad="63500" dist="19050" dir="2700000" algn="tl" rotWithShape="0">
                        <a:schemeClr val="tx1">
                          <a:alpha val="40000"/>
                        </a:schemeClr>
                      </a:outerShdw>
                    </a:effectLst>
                  </a:rPr>
                  <a:t> Council</a:t>
                </a:r>
              </a:p>
            </p:txBody>
          </p:sp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1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24" t="7049" r="17297" b="27980"/>
              <a:stretch/>
            </p:blipFill>
            <p:spPr>
              <a:xfrm>
                <a:off x="-1791062" y="3581182"/>
                <a:ext cx="823702" cy="72384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02" name="Group 101"/>
            <p:cNvGrpSpPr/>
            <p:nvPr/>
          </p:nvGrpSpPr>
          <p:grpSpPr>
            <a:xfrm>
              <a:off x="5598415" y="2797834"/>
              <a:ext cx="914400" cy="914400"/>
              <a:chOff x="-1344379" y="4420861"/>
              <a:chExt cx="914400" cy="9144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-1344379" y="4420861"/>
                <a:ext cx="914400" cy="914400"/>
              </a:xfrm>
              <a:prstGeom prst="rect">
                <a:avLst/>
              </a:prstGeom>
              <a:noFill/>
              <a:effectLst/>
            </p:spPr>
            <p:txBody>
              <a:bodyPr spcFirstLastPara="1" wrap="none" lIns="51435" tIns="25719" rIns="51435" bIns="25719" numCol="1">
                <a:prstTxWarp prst="textArchUp">
                  <a:avLst>
                    <a:gd name="adj" fmla="val 5681155"/>
                  </a:avLst>
                </a:prstTxWarp>
                <a:spAutoFit/>
              </a:bodyPr>
              <a:lstStyle/>
              <a:p>
                <a:pPr algn="ctr"/>
                <a:r>
                  <a:rPr lang="en-US" sz="900" dirty="0">
                    <a:ln w="0"/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Student Leadership Council</a:t>
                </a:r>
              </a:p>
            </p:txBody>
          </p:sp>
          <p:pic>
            <p:nvPicPr>
              <p:cNvPr id="104" name="Picture 103"/>
              <p:cNvPicPr>
                <a:picLocks noChangeAspect="1"/>
              </p:cNvPicPr>
              <p:nvPr/>
            </p:nvPicPr>
            <p:blipFill rotWithShape="1"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5" t="8766" r="84087" b="81298"/>
              <a:stretch/>
            </p:blipFill>
            <p:spPr>
              <a:xfrm>
                <a:off x="-1321033" y="4522077"/>
                <a:ext cx="867708" cy="597046"/>
              </a:xfrm>
              <a:prstGeom prst="rect">
                <a:avLst/>
              </a:prstGeom>
            </p:spPr>
          </p:pic>
        </p:grpSp>
        <p:sp>
          <p:nvSpPr>
            <p:cNvPr id="105" name="Right Arrow 104"/>
            <p:cNvSpPr/>
            <p:nvPr/>
          </p:nvSpPr>
          <p:spPr>
            <a:xfrm>
              <a:off x="1639329" y="3035561"/>
              <a:ext cx="640080" cy="209550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6" name="Right Arrow 105"/>
            <p:cNvSpPr/>
            <p:nvPr/>
          </p:nvSpPr>
          <p:spPr>
            <a:xfrm flipH="1">
              <a:off x="4829801" y="3035561"/>
              <a:ext cx="640080" cy="209550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7" name="Right Arrow 106"/>
            <p:cNvSpPr/>
            <p:nvPr/>
          </p:nvSpPr>
          <p:spPr>
            <a:xfrm rot="19514890">
              <a:off x="1982473" y="4693140"/>
              <a:ext cx="792718" cy="207984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8" name="Right Arrow 107"/>
            <p:cNvSpPr/>
            <p:nvPr/>
          </p:nvSpPr>
          <p:spPr>
            <a:xfrm rot="2085110" flipH="1">
              <a:off x="4361766" y="4697703"/>
              <a:ext cx="792718" cy="207984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9" name="Right Arrow 108"/>
            <p:cNvSpPr/>
            <p:nvPr/>
          </p:nvSpPr>
          <p:spPr>
            <a:xfrm rot="16200000">
              <a:off x="3169378" y="5233753"/>
              <a:ext cx="792718" cy="207984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100399" y="5869416"/>
              <a:ext cx="914400" cy="914400"/>
              <a:chOff x="-1262030" y="5599328"/>
              <a:chExt cx="914400" cy="914400"/>
            </a:xfrm>
          </p:grpSpPr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71" t="16000" r="41591" b="66424"/>
              <a:stretch/>
            </p:blipFill>
            <p:spPr>
              <a:xfrm>
                <a:off x="-1201123" y="5692941"/>
                <a:ext cx="804734" cy="687878"/>
              </a:xfrm>
              <a:prstGeom prst="rect">
                <a:avLst/>
              </a:prstGeom>
            </p:spPr>
          </p:pic>
          <p:sp>
            <p:nvSpPr>
              <p:cNvPr id="112" name="Rectangle 111"/>
              <p:cNvSpPr/>
              <p:nvPr/>
            </p:nvSpPr>
            <p:spPr>
              <a:xfrm>
                <a:off x="-1262030" y="5599328"/>
                <a:ext cx="914400" cy="914400"/>
              </a:xfrm>
              <a:prstGeom prst="rect">
                <a:avLst/>
              </a:prstGeom>
              <a:noFill/>
            </p:spPr>
            <p:txBody>
              <a:bodyPr spcFirstLastPara="1" wrap="none" lIns="51435" tIns="25719" rIns="51435" bIns="25719" numCol="1">
                <a:prstTxWarp prst="textArchUp">
                  <a:avLst>
                    <a:gd name="adj" fmla="val 5556154"/>
                  </a:avLst>
                </a:prstTxWarp>
                <a:spAutoFit/>
              </a:bodyPr>
              <a:lstStyle/>
              <a:p>
                <a:pPr algn="ctr"/>
                <a:r>
                  <a:rPr lang="en-US" sz="900" dirty="0">
                    <a:ln w="0"/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Communications</a:t>
                </a:r>
                <a:r>
                  <a:rPr lang="en-US" sz="9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Team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9002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29971"/>
            <a:ext cx="9144000" cy="46280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79316" y="661147"/>
            <a:ext cx="4462760" cy="990407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 algn="ctr">
              <a:lnSpc>
                <a:spcPts val="3590"/>
              </a:lnSpc>
              <a:tabLst>
                <a:tab pos="353306" algn="l"/>
                <a:tab pos="1914693" algn="l"/>
              </a:tabLst>
            </a:pP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The Challenge</a:t>
            </a:r>
            <a:r>
              <a:rPr lang="en-US" altLang="zh-CN" sz="3100" b="1" dirty="0">
                <a:latin typeface="Museo 700" charset="0"/>
                <a:cs typeface="Museo 700" charset="0"/>
              </a:rPr>
              <a:t> </a:t>
            </a:r>
            <a:endParaRPr lang="en-US" altLang="zh-CN" sz="3100" b="1" dirty="0">
              <a:solidFill>
                <a:srgbClr val="FDB614"/>
              </a:solidFill>
              <a:latin typeface="Museo 700" charset="0"/>
              <a:cs typeface="Museo 700" charset="0"/>
            </a:endParaRPr>
          </a:p>
          <a:p>
            <a:pPr algn="ctr">
              <a:lnSpc>
                <a:spcPts val="1885"/>
              </a:lnSpc>
              <a:tabLst>
                <a:tab pos="729407" algn="l"/>
                <a:tab pos="809186" algn="l"/>
              </a:tabLst>
            </a:pP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How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does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a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Community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Partnership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School</a:t>
            </a:r>
          </a:p>
          <a:p>
            <a:pPr algn="ctr">
              <a:lnSpc>
                <a:spcPts val="1885"/>
              </a:lnSpc>
              <a:tabLst>
                <a:tab pos="729407" algn="l"/>
                <a:tab pos="809186" algn="l"/>
              </a:tabLst>
            </a:pP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bridge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the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achievement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gap?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909455" y="4437530"/>
            <a:ext cx="2966197" cy="605687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436"/>
              </a:lnSpc>
              <a:tabLst>
                <a:tab pos="22794" algn="l"/>
                <a:tab pos="273528" algn="l"/>
              </a:tabLst>
            </a:pPr>
            <a:r>
              <a:rPr lang="en-US" altLang="zh-CN" dirty="0"/>
              <a:t>		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Barriers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such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as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hunger,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poverty,</a:t>
            </a:r>
          </a:p>
          <a:p>
            <a:pPr>
              <a:lnSpc>
                <a:spcPts val="1526"/>
              </a:lnSpc>
              <a:tabLst>
                <a:tab pos="22794" algn="l"/>
                <a:tab pos="273528" algn="l"/>
              </a:tabLst>
            </a:pP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	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violence,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illness,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abuse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and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neglect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can</a:t>
            </a:r>
          </a:p>
          <a:p>
            <a:pPr>
              <a:lnSpc>
                <a:spcPts val="1526"/>
              </a:lnSpc>
              <a:tabLst>
                <a:tab pos="22794" algn="l"/>
                <a:tab pos="273528" algn="l"/>
              </a:tabLst>
            </a:pP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weigh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down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under-performing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schools</a:t>
            </a:r>
          </a:p>
        </p:txBody>
      </p:sp>
    </p:spTree>
    <p:extLst>
      <p:ext uri="{BB962C8B-B14F-4D97-AF65-F5344CB8AC3E}">
        <p14:creationId xmlns:p14="http://schemas.microsoft.com/office/powerpoint/2010/main" val="307149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309875" y="5334059"/>
            <a:ext cx="383955" cy="372662"/>
          </a:xfrm>
          <a:custGeom>
            <a:avLst/>
            <a:gdLst>
              <a:gd name="connsiteX0" fmla="*/ 422350 w 422350"/>
              <a:gd name="connsiteY0" fmla="*/ 72466 h 422350"/>
              <a:gd name="connsiteX1" fmla="*/ 72466 w 422350"/>
              <a:gd name="connsiteY1" fmla="*/ 72466 h 422350"/>
              <a:gd name="connsiteX2" fmla="*/ 72466 w 422350"/>
              <a:gd name="connsiteY2" fmla="*/ 422350 h 422350"/>
              <a:gd name="connsiteX3" fmla="*/ 422350 w 422350"/>
              <a:gd name="connsiteY3" fmla="*/ 72466 h 422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0">
                <a:moveTo>
                  <a:pt x="422350" y="72466"/>
                </a:moveTo>
                <a:cubicBezTo>
                  <a:pt x="325729" y="-24155"/>
                  <a:pt x="169088" y="-24155"/>
                  <a:pt x="72466" y="72466"/>
                </a:cubicBezTo>
                <a:cubicBezTo>
                  <a:pt x="-24155" y="169087"/>
                  <a:pt x="-24155" y="325729"/>
                  <a:pt x="72466" y="422350"/>
                </a:cubicBezTo>
                <a:lnTo>
                  <a:pt x="422350" y="72466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322452" y="5488327"/>
            <a:ext cx="383955" cy="372663"/>
          </a:xfrm>
          <a:custGeom>
            <a:avLst/>
            <a:gdLst>
              <a:gd name="connsiteX0" fmla="*/ 349884 w 422350"/>
              <a:gd name="connsiteY0" fmla="*/ 0 h 422351"/>
              <a:gd name="connsiteX1" fmla="*/ 0 w 422350"/>
              <a:gd name="connsiteY1" fmla="*/ 349885 h 422351"/>
              <a:gd name="connsiteX2" fmla="*/ 349884 w 422350"/>
              <a:gd name="connsiteY2" fmla="*/ 349885 h 422351"/>
              <a:gd name="connsiteX3" fmla="*/ 349884 w 422350"/>
              <a:gd name="connsiteY3" fmla="*/ 0 h 422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1">
                <a:moveTo>
                  <a:pt x="349884" y="0"/>
                </a:moveTo>
                <a:lnTo>
                  <a:pt x="0" y="349885"/>
                </a:lnTo>
                <a:cubicBezTo>
                  <a:pt x="96622" y="446506"/>
                  <a:pt x="253263" y="446506"/>
                  <a:pt x="349884" y="349885"/>
                </a:cubicBezTo>
                <a:cubicBezTo>
                  <a:pt x="446506" y="253263"/>
                  <a:pt x="446506" y="96621"/>
                  <a:pt x="349884" y="0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84844" y="5329891"/>
            <a:ext cx="522755" cy="527741"/>
          </a:xfrm>
          <a:custGeom>
            <a:avLst/>
            <a:gdLst>
              <a:gd name="connsiteX0" fmla="*/ 299046 w 575030"/>
              <a:gd name="connsiteY0" fmla="*/ 0 h 598106"/>
              <a:gd name="connsiteX1" fmla="*/ 0 w 575030"/>
              <a:gd name="connsiteY1" fmla="*/ 299046 h 598106"/>
              <a:gd name="connsiteX2" fmla="*/ 299046 w 575030"/>
              <a:gd name="connsiteY2" fmla="*/ 598106 h 598106"/>
              <a:gd name="connsiteX3" fmla="*/ 575030 w 575030"/>
              <a:gd name="connsiteY3" fmla="*/ 322122 h 598106"/>
              <a:gd name="connsiteX4" fmla="*/ 299046 w 575030"/>
              <a:gd name="connsiteY4" fmla="*/ 322122 h 598106"/>
              <a:gd name="connsiteX5" fmla="*/ 299046 w 575030"/>
              <a:gd name="connsiteY5" fmla="*/ 0 h 5981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75030" h="598106">
                <a:moveTo>
                  <a:pt x="299046" y="0"/>
                </a:moveTo>
                <a:cubicBezTo>
                  <a:pt x="133883" y="0"/>
                  <a:pt x="0" y="133896"/>
                  <a:pt x="0" y="299046"/>
                </a:cubicBezTo>
                <a:cubicBezTo>
                  <a:pt x="0" y="464210"/>
                  <a:pt x="133883" y="598106"/>
                  <a:pt x="299046" y="598106"/>
                </a:cubicBezTo>
                <a:cubicBezTo>
                  <a:pt x="451472" y="598106"/>
                  <a:pt x="575030" y="474535"/>
                  <a:pt x="575030" y="322122"/>
                </a:cubicBezTo>
                <a:lnTo>
                  <a:pt x="299046" y="322122"/>
                </a:lnTo>
                <a:lnTo>
                  <a:pt x="299046" y="0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479384" y="5334062"/>
            <a:ext cx="247580" cy="240299"/>
          </a:xfrm>
          <a:custGeom>
            <a:avLst/>
            <a:gdLst>
              <a:gd name="connsiteX0" fmla="*/ 136169 w 272338"/>
              <a:gd name="connsiteY0" fmla="*/ 272338 h 272339"/>
              <a:gd name="connsiteX1" fmla="*/ 272338 w 272338"/>
              <a:gd name="connsiteY1" fmla="*/ 136169 h 272339"/>
              <a:gd name="connsiteX2" fmla="*/ 136169 w 272338"/>
              <a:gd name="connsiteY2" fmla="*/ 0 h 272339"/>
              <a:gd name="connsiteX3" fmla="*/ 0 w 272338"/>
              <a:gd name="connsiteY3" fmla="*/ 136169 h 272339"/>
              <a:gd name="connsiteX4" fmla="*/ 136169 w 272338"/>
              <a:gd name="connsiteY4" fmla="*/ 272338 h 272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2338" h="272339">
                <a:moveTo>
                  <a:pt x="136169" y="272338"/>
                </a:moveTo>
                <a:cubicBezTo>
                  <a:pt x="211378" y="272338"/>
                  <a:pt x="272338" y="211378"/>
                  <a:pt x="272338" y="136169"/>
                </a:cubicBezTo>
                <a:cubicBezTo>
                  <a:pt x="272338" y="60960"/>
                  <a:pt x="211378" y="0"/>
                  <a:pt x="136169" y="0"/>
                </a:cubicBezTo>
                <a:cubicBezTo>
                  <a:pt x="60972" y="0"/>
                  <a:pt x="0" y="60960"/>
                  <a:pt x="0" y="136169"/>
                </a:cubicBezTo>
                <a:cubicBezTo>
                  <a:pt x="0" y="211378"/>
                  <a:pt x="60972" y="272338"/>
                  <a:pt x="136169" y="272338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033911" y="5329891"/>
            <a:ext cx="250894" cy="527617"/>
          </a:xfrm>
          <a:custGeom>
            <a:avLst/>
            <a:gdLst>
              <a:gd name="connsiteX0" fmla="*/ 0 w 275983"/>
              <a:gd name="connsiteY0" fmla="*/ 0 h 597966"/>
              <a:gd name="connsiteX1" fmla="*/ 0 w 275983"/>
              <a:gd name="connsiteY1" fmla="*/ 321983 h 597966"/>
              <a:gd name="connsiteX2" fmla="*/ 0 w 275983"/>
              <a:gd name="connsiteY2" fmla="*/ 460108 h 597966"/>
              <a:gd name="connsiteX3" fmla="*/ 0 w 275983"/>
              <a:gd name="connsiteY3" fmla="*/ 460108 h 597966"/>
              <a:gd name="connsiteX4" fmla="*/ 137985 w 275983"/>
              <a:gd name="connsiteY4" fmla="*/ 597966 h 597966"/>
              <a:gd name="connsiteX5" fmla="*/ 275971 w 275983"/>
              <a:gd name="connsiteY5" fmla="*/ 460108 h 597966"/>
              <a:gd name="connsiteX6" fmla="*/ 275983 w 275983"/>
              <a:gd name="connsiteY6" fmla="*/ 460108 h 597966"/>
              <a:gd name="connsiteX7" fmla="*/ 275983 w 275983"/>
              <a:gd name="connsiteY7" fmla="*/ 321983 h 597966"/>
              <a:gd name="connsiteX8" fmla="*/ 275983 w 275983"/>
              <a:gd name="connsiteY8" fmla="*/ 275983 h 597966"/>
              <a:gd name="connsiteX9" fmla="*/ 0 w 275983"/>
              <a:gd name="connsiteY9" fmla="*/ 0 h 597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5983" h="597966">
                <a:moveTo>
                  <a:pt x="0" y="0"/>
                </a:moveTo>
                <a:lnTo>
                  <a:pt x="0" y="321983"/>
                </a:lnTo>
                <a:lnTo>
                  <a:pt x="0" y="460108"/>
                </a:lnTo>
                <a:lnTo>
                  <a:pt x="0" y="460108"/>
                </a:lnTo>
                <a:cubicBezTo>
                  <a:pt x="76" y="536257"/>
                  <a:pt x="61824" y="597966"/>
                  <a:pt x="137985" y="597966"/>
                </a:cubicBezTo>
                <a:cubicBezTo>
                  <a:pt x="214160" y="597966"/>
                  <a:pt x="275907" y="536257"/>
                  <a:pt x="275971" y="460108"/>
                </a:cubicBezTo>
                <a:lnTo>
                  <a:pt x="275983" y="460108"/>
                </a:lnTo>
                <a:lnTo>
                  <a:pt x="275983" y="321983"/>
                </a:lnTo>
                <a:lnTo>
                  <a:pt x="275983" y="275983"/>
                </a:lnTo>
                <a:cubicBezTo>
                  <a:pt x="275983" y="123558"/>
                  <a:pt x="152425" y="0"/>
                  <a:pt x="0" y="0"/>
                </a:cubicBezTo>
              </a:path>
            </a:pathLst>
          </a:custGeom>
          <a:solidFill>
            <a:srgbClr val="FCCA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7559"/>
            <a:ext cx="9144000" cy="268941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31441"/>
            <a:ext cx="9144000" cy="18265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38625" y="661147"/>
            <a:ext cx="6373540" cy="1028879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 algn="ctr">
              <a:lnSpc>
                <a:spcPts val="3590"/>
              </a:lnSpc>
              <a:tabLst>
                <a:tab pos="353306" algn="l"/>
                <a:tab pos="1914693" algn="l"/>
              </a:tabLst>
            </a:pP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The Solution</a:t>
            </a:r>
          </a:p>
          <a:p>
            <a:pPr>
              <a:lnSpc>
                <a:spcPts val="1885"/>
              </a:lnSpc>
              <a:tabLst>
                <a:tab pos="353306" algn="l"/>
                <a:tab pos="1914693" algn="l"/>
              </a:tabLst>
            </a:pP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The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four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partners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and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pillars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form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a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collaborative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infrastructure</a:t>
            </a:r>
          </a:p>
          <a:p>
            <a:pPr>
              <a:lnSpc>
                <a:spcPts val="2244"/>
              </a:lnSpc>
              <a:tabLst>
                <a:tab pos="353306" algn="l"/>
                <a:tab pos="1914693" algn="l"/>
              </a:tabLst>
            </a:pP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	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to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eliminate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barriers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and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bridge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a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foundation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for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success!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248728" y="3653118"/>
            <a:ext cx="498534" cy="323558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808"/>
              </a:lnSpc>
              <a:tabLst>
                <a:tab pos="113970" algn="l"/>
              </a:tabLst>
            </a:pPr>
            <a:r>
              <a:rPr lang="en-US" altLang="zh-CN" sz="7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Community</a:t>
            </a:r>
          </a:p>
          <a:p>
            <a:pPr>
              <a:lnSpc>
                <a:spcPts val="718"/>
              </a:lnSpc>
              <a:tabLst>
                <a:tab pos="113970" algn="l"/>
              </a:tabLst>
            </a:pPr>
            <a:r>
              <a:rPr lang="en-US" altLang="zh-CN" sz="7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Partnership</a:t>
            </a:r>
          </a:p>
          <a:p>
            <a:pPr>
              <a:lnSpc>
                <a:spcPts val="718"/>
              </a:lnSpc>
              <a:tabLst>
                <a:tab pos="113970" algn="l"/>
              </a:tabLst>
            </a:pPr>
            <a:r>
              <a:rPr lang="en-US" altLang="zh-CN" dirty="0"/>
              <a:t>	</a:t>
            </a:r>
            <a:r>
              <a:rPr lang="en-US" altLang="zh-CN" sz="7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53672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309875" y="5334059"/>
            <a:ext cx="383955" cy="372662"/>
          </a:xfrm>
          <a:custGeom>
            <a:avLst/>
            <a:gdLst>
              <a:gd name="connsiteX0" fmla="*/ 422350 w 422350"/>
              <a:gd name="connsiteY0" fmla="*/ 72466 h 422350"/>
              <a:gd name="connsiteX1" fmla="*/ 72466 w 422350"/>
              <a:gd name="connsiteY1" fmla="*/ 72466 h 422350"/>
              <a:gd name="connsiteX2" fmla="*/ 72466 w 422350"/>
              <a:gd name="connsiteY2" fmla="*/ 422350 h 422350"/>
              <a:gd name="connsiteX3" fmla="*/ 422350 w 422350"/>
              <a:gd name="connsiteY3" fmla="*/ 72466 h 422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0">
                <a:moveTo>
                  <a:pt x="422350" y="72466"/>
                </a:moveTo>
                <a:cubicBezTo>
                  <a:pt x="325729" y="-24155"/>
                  <a:pt x="169088" y="-24155"/>
                  <a:pt x="72466" y="72466"/>
                </a:cubicBezTo>
                <a:cubicBezTo>
                  <a:pt x="-24155" y="169087"/>
                  <a:pt x="-24155" y="325729"/>
                  <a:pt x="72466" y="422350"/>
                </a:cubicBezTo>
                <a:lnTo>
                  <a:pt x="422350" y="72466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322452" y="5488327"/>
            <a:ext cx="383955" cy="372663"/>
          </a:xfrm>
          <a:custGeom>
            <a:avLst/>
            <a:gdLst>
              <a:gd name="connsiteX0" fmla="*/ 349884 w 422350"/>
              <a:gd name="connsiteY0" fmla="*/ 0 h 422351"/>
              <a:gd name="connsiteX1" fmla="*/ 0 w 422350"/>
              <a:gd name="connsiteY1" fmla="*/ 349885 h 422351"/>
              <a:gd name="connsiteX2" fmla="*/ 349884 w 422350"/>
              <a:gd name="connsiteY2" fmla="*/ 349885 h 422351"/>
              <a:gd name="connsiteX3" fmla="*/ 349884 w 422350"/>
              <a:gd name="connsiteY3" fmla="*/ 0 h 422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1">
                <a:moveTo>
                  <a:pt x="349884" y="0"/>
                </a:moveTo>
                <a:lnTo>
                  <a:pt x="0" y="349885"/>
                </a:lnTo>
                <a:cubicBezTo>
                  <a:pt x="96622" y="446506"/>
                  <a:pt x="253263" y="446506"/>
                  <a:pt x="349884" y="349885"/>
                </a:cubicBezTo>
                <a:cubicBezTo>
                  <a:pt x="446506" y="253263"/>
                  <a:pt x="446506" y="96621"/>
                  <a:pt x="349884" y="0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84844" y="5329891"/>
            <a:ext cx="522755" cy="527741"/>
          </a:xfrm>
          <a:custGeom>
            <a:avLst/>
            <a:gdLst>
              <a:gd name="connsiteX0" fmla="*/ 299046 w 575030"/>
              <a:gd name="connsiteY0" fmla="*/ 0 h 598106"/>
              <a:gd name="connsiteX1" fmla="*/ 0 w 575030"/>
              <a:gd name="connsiteY1" fmla="*/ 299046 h 598106"/>
              <a:gd name="connsiteX2" fmla="*/ 299046 w 575030"/>
              <a:gd name="connsiteY2" fmla="*/ 598106 h 598106"/>
              <a:gd name="connsiteX3" fmla="*/ 575030 w 575030"/>
              <a:gd name="connsiteY3" fmla="*/ 322122 h 598106"/>
              <a:gd name="connsiteX4" fmla="*/ 299046 w 575030"/>
              <a:gd name="connsiteY4" fmla="*/ 322122 h 598106"/>
              <a:gd name="connsiteX5" fmla="*/ 299046 w 575030"/>
              <a:gd name="connsiteY5" fmla="*/ 0 h 5981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75030" h="598106">
                <a:moveTo>
                  <a:pt x="299046" y="0"/>
                </a:moveTo>
                <a:cubicBezTo>
                  <a:pt x="133883" y="0"/>
                  <a:pt x="0" y="133896"/>
                  <a:pt x="0" y="299046"/>
                </a:cubicBezTo>
                <a:cubicBezTo>
                  <a:pt x="0" y="464210"/>
                  <a:pt x="133883" y="598106"/>
                  <a:pt x="299046" y="598106"/>
                </a:cubicBezTo>
                <a:cubicBezTo>
                  <a:pt x="451472" y="598106"/>
                  <a:pt x="575030" y="474535"/>
                  <a:pt x="575030" y="322122"/>
                </a:cubicBezTo>
                <a:lnTo>
                  <a:pt x="299046" y="322122"/>
                </a:lnTo>
                <a:lnTo>
                  <a:pt x="299046" y="0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479384" y="5334062"/>
            <a:ext cx="247580" cy="240299"/>
          </a:xfrm>
          <a:custGeom>
            <a:avLst/>
            <a:gdLst>
              <a:gd name="connsiteX0" fmla="*/ 136169 w 272338"/>
              <a:gd name="connsiteY0" fmla="*/ 272338 h 272339"/>
              <a:gd name="connsiteX1" fmla="*/ 272338 w 272338"/>
              <a:gd name="connsiteY1" fmla="*/ 136169 h 272339"/>
              <a:gd name="connsiteX2" fmla="*/ 136169 w 272338"/>
              <a:gd name="connsiteY2" fmla="*/ 0 h 272339"/>
              <a:gd name="connsiteX3" fmla="*/ 0 w 272338"/>
              <a:gd name="connsiteY3" fmla="*/ 136169 h 272339"/>
              <a:gd name="connsiteX4" fmla="*/ 136169 w 272338"/>
              <a:gd name="connsiteY4" fmla="*/ 272338 h 272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2338" h="272339">
                <a:moveTo>
                  <a:pt x="136169" y="272338"/>
                </a:moveTo>
                <a:cubicBezTo>
                  <a:pt x="211378" y="272338"/>
                  <a:pt x="272338" y="211378"/>
                  <a:pt x="272338" y="136169"/>
                </a:cubicBezTo>
                <a:cubicBezTo>
                  <a:pt x="272338" y="60960"/>
                  <a:pt x="211378" y="0"/>
                  <a:pt x="136169" y="0"/>
                </a:cubicBezTo>
                <a:cubicBezTo>
                  <a:pt x="60972" y="0"/>
                  <a:pt x="0" y="60960"/>
                  <a:pt x="0" y="136169"/>
                </a:cubicBezTo>
                <a:cubicBezTo>
                  <a:pt x="0" y="211378"/>
                  <a:pt x="60972" y="272338"/>
                  <a:pt x="136169" y="272338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033911" y="5329891"/>
            <a:ext cx="250894" cy="527617"/>
          </a:xfrm>
          <a:custGeom>
            <a:avLst/>
            <a:gdLst>
              <a:gd name="connsiteX0" fmla="*/ 0 w 275983"/>
              <a:gd name="connsiteY0" fmla="*/ 0 h 597966"/>
              <a:gd name="connsiteX1" fmla="*/ 0 w 275983"/>
              <a:gd name="connsiteY1" fmla="*/ 321983 h 597966"/>
              <a:gd name="connsiteX2" fmla="*/ 0 w 275983"/>
              <a:gd name="connsiteY2" fmla="*/ 460108 h 597966"/>
              <a:gd name="connsiteX3" fmla="*/ 0 w 275983"/>
              <a:gd name="connsiteY3" fmla="*/ 460108 h 597966"/>
              <a:gd name="connsiteX4" fmla="*/ 137985 w 275983"/>
              <a:gd name="connsiteY4" fmla="*/ 597966 h 597966"/>
              <a:gd name="connsiteX5" fmla="*/ 275971 w 275983"/>
              <a:gd name="connsiteY5" fmla="*/ 460108 h 597966"/>
              <a:gd name="connsiteX6" fmla="*/ 275983 w 275983"/>
              <a:gd name="connsiteY6" fmla="*/ 460108 h 597966"/>
              <a:gd name="connsiteX7" fmla="*/ 275983 w 275983"/>
              <a:gd name="connsiteY7" fmla="*/ 321983 h 597966"/>
              <a:gd name="connsiteX8" fmla="*/ 275983 w 275983"/>
              <a:gd name="connsiteY8" fmla="*/ 275983 h 597966"/>
              <a:gd name="connsiteX9" fmla="*/ 0 w 275983"/>
              <a:gd name="connsiteY9" fmla="*/ 0 h 597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5983" h="597966">
                <a:moveTo>
                  <a:pt x="0" y="0"/>
                </a:moveTo>
                <a:lnTo>
                  <a:pt x="0" y="321983"/>
                </a:lnTo>
                <a:lnTo>
                  <a:pt x="0" y="460108"/>
                </a:lnTo>
                <a:lnTo>
                  <a:pt x="0" y="460108"/>
                </a:lnTo>
                <a:cubicBezTo>
                  <a:pt x="76" y="536257"/>
                  <a:pt x="61824" y="597966"/>
                  <a:pt x="137985" y="597966"/>
                </a:cubicBezTo>
                <a:cubicBezTo>
                  <a:pt x="214160" y="597966"/>
                  <a:pt x="275907" y="536257"/>
                  <a:pt x="275971" y="460108"/>
                </a:cubicBezTo>
                <a:lnTo>
                  <a:pt x="275983" y="460108"/>
                </a:lnTo>
                <a:lnTo>
                  <a:pt x="275983" y="321983"/>
                </a:lnTo>
                <a:lnTo>
                  <a:pt x="275983" y="275983"/>
                </a:lnTo>
                <a:cubicBezTo>
                  <a:pt x="275983" y="123558"/>
                  <a:pt x="152425" y="0"/>
                  <a:pt x="0" y="0"/>
                </a:cubicBezTo>
              </a:path>
            </a:pathLst>
          </a:custGeom>
          <a:solidFill>
            <a:srgbClr val="FCCA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497293" y="3676544"/>
            <a:ext cx="5008325" cy="51054"/>
          </a:xfrm>
          <a:custGeom>
            <a:avLst/>
            <a:gdLst>
              <a:gd name="connsiteX0" fmla="*/ 14465 w 5509158"/>
              <a:gd name="connsiteY0" fmla="*/ 14465 h 57861"/>
              <a:gd name="connsiteX1" fmla="*/ 5494693 w 5509158"/>
              <a:gd name="connsiteY1" fmla="*/ 14465 h 578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09158" h="57861">
                <a:moveTo>
                  <a:pt x="14465" y="14465"/>
                </a:moveTo>
                <a:lnTo>
                  <a:pt x="5494693" y="14465"/>
                </a:lnTo>
              </a:path>
            </a:pathLst>
          </a:custGeom>
          <a:ln w="254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035577" y="3236293"/>
            <a:ext cx="1103907" cy="432860"/>
          </a:xfrm>
          <a:custGeom>
            <a:avLst/>
            <a:gdLst>
              <a:gd name="connsiteX0" fmla="*/ 0 w 1214298"/>
              <a:gd name="connsiteY0" fmla="*/ 490575 h 490575"/>
              <a:gd name="connsiteX1" fmla="*/ 1214297 w 1214298"/>
              <a:gd name="connsiteY1" fmla="*/ 490575 h 490575"/>
              <a:gd name="connsiteX2" fmla="*/ 1214297 w 1214298"/>
              <a:gd name="connsiteY2" fmla="*/ 0 h 490575"/>
              <a:gd name="connsiteX3" fmla="*/ 0 w 1214298"/>
              <a:gd name="connsiteY3" fmla="*/ 0 h 490575"/>
              <a:gd name="connsiteX4" fmla="*/ 0 w 1214298"/>
              <a:gd name="connsiteY4" fmla="*/ 490575 h 490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4298" h="490575">
                <a:moveTo>
                  <a:pt x="0" y="490575"/>
                </a:moveTo>
                <a:lnTo>
                  <a:pt x="1214297" y="490575"/>
                </a:lnTo>
                <a:lnTo>
                  <a:pt x="1214297" y="0"/>
                </a:lnTo>
                <a:lnTo>
                  <a:pt x="0" y="0"/>
                </a:lnTo>
                <a:lnTo>
                  <a:pt x="0" y="490575"/>
                </a:lnTo>
              </a:path>
            </a:pathLst>
          </a:custGeom>
          <a:solidFill>
            <a:srgbClr val="74727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523427" y="2660254"/>
            <a:ext cx="1103906" cy="1008899"/>
          </a:xfrm>
          <a:custGeom>
            <a:avLst/>
            <a:gdLst>
              <a:gd name="connsiteX0" fmla="*/ 0 w 1214297"/>
              <a:gd name="connsiteY0" fmla="*/ 1143419 h 1143419"/>
              <a:gd name="connsiteX1" fmla="*/ 1214297 w 1214297"/>
              <a:gd name="connsiteY1" fmla="*/ 1143419 h 1143419"/>
              <a:gd name="connsiteX2" fmla="*/ 1214297 w 1214297"/>
              <a:gd name="connsiteY2" fmla="*/ 0 h 1143419"/>
              <a:gd name="connsiteX3" fmla="*/ 0 w 1214297"/>
              <a:gd name="connsiteY3" fmla="*/ 0 h 1143419"/>
              <a:gd name="connsiteX4" fmla="*/ 0 w 1214297"/>
              <a:gd name="connsiteY4" fmla="*/ 1143419 h 1143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4297" h="1143419">
                <a:moveTo>
                  <a:pt x="0" y="1143419"/>
                </a:moveTo>
                <a:lnTo>
                  <a:pt x="1214297" y="1143419"/>
                </a:lnTo>
                <a:lnTo>
                  <a:pt x="1214297" y="0"/>
                </a:lnTo>
                <a:lnTo>
                  <a:pt x="0" y="0"/>
                </a:lnTo>
                <a:lnTo>
                  <a:pt x="0" y="1143419"/>
                </a:lnTo>
              </a:path>
            </a:pathLst>
          </a:custGeom>
          <a:solidFill>
            <a:srgbClr val="FDB6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818" y="2476500"/>
            <a:ext cx="1662545" cy="1613647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31441"/>
            <a:ext cx="9144000" cy="18265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9364" y="3922059"/>
            <a:ext cx="1540486" cy="323558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2244"/>
              </a:lnSpc>
            </a:pPr>
            <a:r>
              <a:rPr lang="en-US" altLang="zh-CN" sz="20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Whole</a:t>
            </a:r>
            <a:r>
              <a:rPr lang="en-US" altLang="zh-CN" sz="20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0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school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114339" y="3933265"/>
            <a:ext cx="2080698" cy="631335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 algn="ctr">
              <a:lnSpc>
                <a:spcPts val="2244"/>
              </a:lnSpc>
              <a:tabLst>
                <a:tab pos="398894" algn="l"/>
              </a:tabLst>
            </a:pPr>
            <a:r>
              <a:rPr lang="en-US" altLang="zh-CN" sz="20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Students</a:t>
            </a:r>
            <a:r>
              <a:rPr lang="en-US" altLang="zh-CN" sz="20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0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engaged</a:t>
            </a:r>
          </a:p>
          <a:p>
            <a:pPr algn="ctr">
              <a:lnSpc>
                <a:spcPts val="2423"/>
              </a:lnSpc>
              <a:tabLst>
                <a:tab pos="398894" algn="l"/>
              </a:tabLst>
            </a:pPr>
            <a:r>
              <a:rPr lang="en-US" altLang="zh-CN" sz="20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by</a:t>
            </a:r>
            <a:r>
              <a:rPr lang="en-US" altLang="zh-CN" sz="2000" dirty="0">
                <a:latin typeface="Museo 300" charset="0"/>
                <a:ea typeface="Museo 300" charset="0"/>
                <a:cs typeface="Museo 300" charset="0"/>
              </a:rPr>
              <a:t> CPS hub</a:t>
            </a:r>
            <a:endParaRPr lang="en-US" altLang="zh-CN" sz="2000" dirty="0">
              <a:solidFill>
                <a:srgbClr val="231F20"/>
              </a:solidFill>
              <a:latin typeface="Museo 300" charset="0"/>
              <a:ea typeface="Museo 300" charset="0"/>
              <a:cs typeface="Museo 300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886364" y="717177"/>
            <a:ext cx="3833091" cy="2696003"/>
          </a:xfrm>
          <a:prstGeom prst="rect">
            <a:avLst/>
          </a:prstGeom>
          <a:noFill/>
        </p:spPr>
        <p:txBody>
          <a:bodyPr wrap="square" lIns="0" tIns="0" rIns="0" bIns="41029" rtlCol="0">
            <a:spAutoFit/>
          </a:bodyPr>
          <a:lstStyle/>
          <a:p>
            <a:pPr algn="ctr">
              <a:lnSpc>
                <a:spcPts val="3590"/>
              </a:lnSpc>
              <a:tabLst>
                <a:tab pos="68382" algn="l"/>
                <a:tab pos="410291" algn="l"/>
                <a:tab pos="490070" algn="l"/>
                <a:tab pos="2894833" algn="l"/>
              </a:tabLst>
            </a:pP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Positive</a:t>
            </a:r>
            <a:r>
              <a:rPr lang="en-US" altLang="zh-CN" sz="31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Results</a:t>
            </a:r>
          </a:p>
          <a:p>
            <a:pPr algn="ctr">
              <a:lnSpc>
                <a:spcPts val="897"/>
              </a:lnSpc>
            </a:pPr>
            <a:endParaRPr lang="en-US" altLang="zh-CN" dirty="0"/>
          </a:p>
          <a:p>
            <a:pPr algn="ctr">
              <a:lnSpc>
                <a:spcPts val="3051"/>
              </a:lnSpc>
              <a:tabLst>
                <a:tab pos="68382" algn="l"/>
                <a:tab pos="410291" algn="l"/>
                <a:tab pos="490070" algn="l"/>
                <a:tab pos="2894833" algn="l"/>
              </a:tabLst>
            </a:pPr>
            <a:r>
              <a:rPr lang="en-US" altLang="zh-CN" sz="2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Increased</a:t>
            </a:r>
            <a:r>
              <a:rPr lang="en-US" altLang="zh-CN" sz="2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2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Attendance</a:t>
            </a:r>
          </a:p>
          <a:p>
            <a:pPr algn="ctr">
              <a:lnSpc>
                <a:spcPts val="897"/>
              </a:lnSpc>
            </a:pPr>
            <a:endParaRPr lang="en-US" altLang="zh-CN" dirty="0"/>
          </a:p>
          <a:p>
            <a:pPr algn="ctr">
              <a:lnSpc>
                <a:spcPts val="897"/>
              </a:lnSpc>
            </a:pPr>
            <a:endParaRPr lang="en-US" altLang="zh-CN" dirty="0"/>
          </a:p>
          <a:p>
            <a:pPr algn="ctr">
              <a:lnSpc>
                <a:spcPts val="2154"/>
              </a:lnSpc>
              <a:tabLst>
                <a:tab pos="68382" algn="l"/>
                <a:tab pos="410291" algn="l"/>
                <a:tab pos="490070" algn="l"/>
                <a:tab pos="2894833" algn="l"/>
              </a:tabLst>
            </a:pPr>
            <a:r>
              <a:rPr lang="en-US" altLang="zh-CN" sz="16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Average</a:t>
            </a:r>
            <a:r>
              <a:rPr lang="en-US" altLang="zh-CN" sz="16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6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daily</a:t>
            </a:r>
            <a:r>
              <a:rPr lang="en-US" altLang="zh-CN" sz="16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6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attendance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3500"/>
              </a:lnSpc>
              <a:tabLst>
                <a:tab pos="68382" algn="l"/>
                <a:tab pos="410291" algn="l"/>
                <a:tab pos="490070" algn="l"/>
                <a:tab pos="2894833" algn="l"/>
              </a:tabLst>
            </a:pPr>
            <a:r>
              <a:rPr lang="en-US" altLang="zh-CN" dirty="0"/>
              <a:t>				</a:t>
            </a:r>
            <a:r>
              <a:rPr lang="en-US" altLang="zh-CN" sz="24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95%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2872"/>
              </a:lnSpc>
              <a:tabLst>
                <a:tab pos="68382" algn="l"/>
                <a:tab pos="410291" algn="l"/>
                <a:tab pos="490070" algn="l"/>
                <a:tab pos="2894833" algn="l"/>
              </a:tabLst>
            </a:pPr>
            <a:r>
              <a:rPr lang="en-US" altLang="zh-CN" dirty="0"/>
              <a:t>		 </a:t>
            </a:r>
            <a:r>
              <a:rPr lang="en-US" altLang="zh-CN" sz="24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92%</a:t>
            </a:r>
          </a:p>
        </p:txBody>
      </p:sp>
    </p:spTree>
    <p:extLst>
      <p:ext uri="{BB962C8B-B14F-4D97-AF65-F5344CB8AC3E}">
        <p14:creationId xmlns:p14="http://schemas.microsoft.com/office/powerpoint/2010/main" val="297557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309875" y="5334059"/>
            <a:ext cx="383955" cy="372662"/>
          </a:xfrm>
          <a:custGeom>
            <a:avLst/>
            <a:gdLst>
              <a:gd name="connsiteX0" fmla="*/ 422350 w 422350"/>
              <a:gd name="connsiteY0" fmla="*/ 72466 h 422350"/>
              <a:gd name="connsiteX1" fmla="*/ 72466 w 422350"/>
              <a:gd name="connsiteY1" fmla="*/ 72466 h 422350"/>
              <a:gd name="connsiteX2" fmla="*/ 72466 w 422350"/>
              <a:gd name="connsiteY2" fmla="*/ 422350 h 422350"/>
              <a:gd name="connsiteX3" fmla="*/ 422350 w 422350"/>
              <a:gd name="connsiteY3" fmla="*/ 72466 h 422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0">
                <a:moveTo>
                  <a:pt x="422350" y="72466"/>
                </a:moveTo>
                <a:cubicBezTo>
                  <a:pt x="325729" y="-24155"/>
                  <a:pt x="169088" y="-24155"/>
                  <a:pt x="72466" y="72466"/>
                </a:cubicBezTo>
                <a:cubicBezTo>
                  <a:pt x="-24155" y="169087"/>
                  <a:pt x="-24155" y="325729"/>
                  <a:pt x="72466" y="422350"/>
                </a:cubicBezTo>
                <a:lnTo>
                  <a:pt x="422350" y="72466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322452" y="5488327"/>
            <a:ext cx="383955" cy="372663"/>
          </a:xfrm>
          <a:custGeom>
            <a:avLst/>
            <a:gdLst>
              <a:gd name="connsiteX0" fmla="*/ 349884 w 422350"/>
              <a:gd name="connsiteY0" fmla="*/ 0 h 422351"/>
              <a:gd name="connsiteX1" fmla="*/ 0 w 422350"/>
              <a:gd name="connsiteY1" fmla="*/ 349885 h 422351"/>
              <a:gd name="connsiteX2" fmla="*/ 349884 w 422350"/>
              <a:gd name="connsiteY2" fmla="*/ 349885 h 422351"/>
              <a:gd name="connsiteX3" fmla="*/ 349884 w 422350"/>
              <a:gd name="connsiteY3" fmla="*/ 0 h 422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1">
                <a:moveTo>
                  <a:pt x="349884" y="0"/>
                </a:moveTo>
                <a:lnTo>
                  <a:pt x="0" y="349885"/>
                </a:lnTo>
                <a:cubicBezTo>
                  <a:pt x="96622" y="446506"/>
                  <a:pt x="253263" y="446506"/>
                  <a:pt x="349884" y="349885"/>
                </a:cubicBezTo>
                <a:cubicBezTo>
                  <a:pt x="446506" y="253263"/>
                  <a:pt x="446506" y="96621"/>
                  <a:pt x="349884" y="0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84844" y="5329891"/>
            <a:ext cx="522755" cy="527741"/>
          </a:xfrm>
          <a:custGeom>
            <a:avLst/>
            <a:gdLst>
              <a:gd name="connsiteX0" fmla="*/ 299046 w 575030"/>
              <a:gd name="connsiteY0" fmla="*/ 0 h 598106"/>
              <a:gd name="connsiteX1" fmla="*/ 0 w 575030"/>
              <a:gd name="connsiteY1" fmla="*/ 299046 h 598106"/>
              <a:gd name="connsiteX2" fmla="*/ 299046 w 575030"/>
              <a:gd name="connsiteY2" fmla="*/ 598106 h 598106"/>
              <a:gd name="connsiteX3" fmla="*/ 575030 w 575030"/>
              <a:gd name="connsiteY3" fmla="*/ 322122 h 598106"/>
              <a:gd name="connsiteX4" fmla="*/ 299046 w 575030"/>
              <a:gd name="connsiteY4" fmla="*/ 322122 h 598106"/>
              <a:gd name="connsiteX5" fmla="*/ 299046 w 575030"/>
              <a:gd name="connsiteY5" fmla="*/ 0 h 5981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75030" h="598106">
                <a:moveTo>
                  <a:pt x="299046" y="0"/>
                </a:moveTo>
                <a:cubicBezTo>
                  <a:pt x="133883" y="0"/>
                  <a:pt x="0" y="133896"/>
                  <a:pt x="0" y="299046"/>
                </a:cubicBezTo>
                <a:cubicBezTo>
                  <a:pt x="0" y="464210"/>
                  <a:pt x="133883" y="598106"/>
                  <a:pt x="299046" y="598106"/>
                </a:cubicBezTo>
                <a:cubicBezTo>
                  <a:pt x="451472" y="598106"/>
                  <a:pt x="575030" y="474535"/>
                  <a:pt x="575030" y="322122"/>
                </a:cubicBezTo>
                <a:lnTo>
                  <a:pt x="299046" y="322122"/>
                </a:lnTo>
                <a:lnTo>
                  <a:pt x="299046" y="0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479384" y="5334062"/>
            <a:ext cx="247580" cy="240299"/>
          </a:xfrm>
          <a:custGeom>
            <a:avLst/>
            <a:gdLst>
              <a:gd name="connsiteX0" fmla="*/ 136169 w 272338"/>
              <a:gd name="connsiteY0" fmla="*/ 272338 h 272339"/>
              <a:gd name="connsiteX1" fmla="*/ 272338 w 272338"/>
              <a:gd name="connsiteY1" fmla="*/ 136169 h 272339"/>
              <a:gd name="connsiteX2" fmla="*/ 136169 w 272338"/>
              <a:gd name="connsiteY2" fmla="*/ 0 h 272339"/>
              <a:gd name="connsiteX3" fmla="*/ 0 w 272338"/>
              <a:gd name="connsiteY3" fmla="*/ 136169 h 272339"/>
              <a:gd name="connsiteX4" fmla="*/ 136169 w 272338"/>
              <a:gd name="connsiteY4" fmla="*/ 272338 h 272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2338" h="272339">
                <a:moveTo>
                  <a:pt x="136169" y="272338"/>
                </a:moveTo>
                <a:cubicBezTo>
                  <a:pt x="211378" y="272338"/>
                  <a:pt x="272338" y="211378"/>
                  <a:pt x="272338" y="136169"/>
                </a:cubicBezTo>
                <a:cubicBezTo>
                  <a:pt x="272338" y="60960"/>
                  <a:pt x="211378" y="0"/>
                  <a:pt x="136169" y="0"/>
                </a:cubicBezTo>
                <a:cubicBezTo>
                  <a:pt x="60972" y="0"/>
                  <a:pt x="0" y="60960"/>
                  <a:pt x="0" y="136169"/>
                </a:cubicBezTo>
                <a:cubicBezTo>
                  <a:pt x="0" y="211378"/>
                  <a:pt x="60972" y="272338"/>
                  <a:pt x="136169" y="272338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033911" y="5329891"/>
            <a:ext cx="250894" cy="527617"/>
          </a:xfrm>
          <a:custGeom>
            <a:avLst/>
            <a:gdLst>
              <a:gd name="connsiteX0" fmla="*/ 0 w 275983"/>
              <a:gd name="connsiteY0" fmla="*/ 0 h 597966"/>
              <a:gd name="connsiteX1" fmla="*/ 0 w 275983"/>
              <a:gd name="connsiteY1" fmla="*/ 321983 h 597966"/>
              <a:gd name="connsiteX2" fmla="*/ 0 w 275983"/>
              <a:gd name="connsiteY2" fmla="*/ 460108 h 597966"/>
              <a:gd name="connsiteX3" fmla="*/ 0 w 275983"/>
              <a:gd name="connsiteY3" fmla="*/ 460108 h 597966"/>
              <a:gd name="connsiteX4" fmla="*/ 137985 w 275983"/>
              <a:gd name="connsiteY4" fmla="*/ 597966 h 597966"/>
              <a:gd name="connsiteX5" fmla="*/ 275971 w 275983"/>
              <a:gd name="connsiteY5" fmla="*/ 460108 h 597966"/>
              <a:gd name="connsiteX6" fmla="*/ 275983 w 275983"/>
              <a:gd name="connsiteY6" fmla="*/ 460108 h 597966"/>
              <a:gd name="connsiteX7" fmla="*/ 275983 w 275983"/>
              <a:gd name="connsiteY7" fmla="*/ 321983 h 597966"/>
              <a:gd name="connsiteX8" fmla="*/ 275983 w 275983"/>
              <a:gd name="connsiteY8" fmla="*/ 275983 h 597966"/>
              <a:gd name="connsiteX9" fmla="*/ 0 w 275983"/>
              <a:gd name="connsiteY9" fmla="*/ 0 h 597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5983" h="597966">
                <a:moveTo>
                  <a:pt x="0" y="0"/>
                </a:moveTo>
                <a:lnTo>
                  <a:pt x="0" y="321983"/>
                </a:lnTo>
                <a:lnTo>
                  <a:pt x="0" y="460108"/>
                </a:lnTo>
                <a:lnTo>
                  <a:pt x="0" y="460108"/>
                </a:lnTo>
                <a:cubicBezTo>
                  <a:pt x="76" y="536257"/>
                  <a:pt x="61824" y="597966"/>
                  <a:pt x="137985" y="597966"/>
                </a:cubicBezTo>
                <a:cubicBezTo>
                  <a:pt x="214160" y="597966"/>
                  <a:pt x="275907" y="536257"/>
                  <a:pt x="275971" y="460108"/>
                </a:cubicBezTo>
                <a:lnTo>
                  <a:pt x="275983" y="460108"/>
                </a:lnTo>
                <a:lnTo>
                  <a:pt x="275983" y="321983"/>
                </a:lnTo>
                <a:lnTo>
                  <a:pt x="275983" y="275983"/>
                </a:lnTo>
                <a:cubicBezTo>
                  <a:pt x="275983" y="123558"/>
                  <a:pt x="152425" y="0"/>
                  <a:pt x="0" y="0"/>
                </a:cubicBezTo>
              </a:path>
            </a:pathLst>
          </a:custGeom>
          <a:solidFill>
            <a:srgbClr val="FCCA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097527" y="4292821"/>
            <a:ext cx="4285792" cy="11206"/>
          </a:xfrm>
          <a:custGeom>
            <a:avLst/>
            <a:gdLst>
              <a:gd name="connsiteX0" fmla="*/ 6350 w 4714371"/>
              <a:gd name="connsiteY0" fmla="*/ 6350 h 12700"/>
              <a:gd name="connsiteX1" fmla="*/ 4708021 w 4714371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14371" h="12700">
                <a:moveTo>
                  <a:pt x="6350" y="6350"/>
                </a:moveTo>
                <a:lnTo>
                  <a:pt x="4708021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626343" y="2039652"/>
            <a:ext cx="3221816" cy="797578"/>
          </a:xfrm>
          <a:custGeom>
            <a:avLst/>
            <a:gdLst>
              <a:gd name="connsiteX0" fmla="*/ 11487 w 3543998"/>
              <a:gd name="connsiteY0" fmla="*/ 11487 h 903922"/>
              <a:gd name="connsiteX1" fmla="*/ 1183760 w 3543998"/>
              <a:gd name="connsiteY1" fmla="*/ 892435 h 903922"/>
              <a:gd name="connsiteX2" fmla="*/ 2358129 w 3543998"/>
              <a:gd name="connsiteY2" fmla="*/ 266096 h 903922"/>
              <a:gd name="connsiteX3" fmla="*/ 3532512 w 3543998"/>
              <a:gd name="connsiteY3" fmla="*/ 443096 h 903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543998" h="903922">
                <a:moveTo>
                  <a:pt x="11487" y="11487"/>
                </a:moveTo>
                <a:lnTo>
                  <a:pt x="1183760" y="892435"/>
                </a:lnTo>
                <a:lnTo>
                  <a:pt x="2358129" y="266096"/>
                </a:lnTo>
                <a:lnTo>
                  <a:pt x="3532512" y="443096"/>
                </a:lnTo>
              </a:path>
            </a:pathLst>
          </a:custGeom>
          <a:ln w="25400">
            <a:solidFill>
              <a:srgbClr val="F99B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650145" y="4947892"/>
            <a:ext cx="575633" cy="72098"/>
          </a:xfrm>
          <a:custGeom>
            <a:avLst/>
            <a:gdLst>
              <a:gd name="connsiteX0" fmla="*/ 20427 w 633196"/>
              <a:gd name="connsiteY0" fmla="*/ 20427 h 81711"/>
              <a:gd name="connsiteX1" fmla="*/ 612768 w 633196"/>
              <a:gd name="connsiteY1" fmla="*/ 20427 h 817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3196" h="81711">
                <a:moveTo>
                  <a:pt x="20427" y="20427"/>
                </a:moveTo>
                <a:lnTo>
                  <a:pt x="612768" y="20427"/>
                </a:lnTo>
              </a:path>
            </a:pathLst>
          </a:custGeom>
          <a:ln w="38100">
            <a:solidFill>
              <a:srgbClr val="F99B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182" y="1905000"/>
            <a:ext cx="4294909" cy="2241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818" y="2476500"/>
            <a:ext cx="1662545" cy="1613647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31441"/>
            <a:ext cx="9144000" cy="18265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47877" y="661147"/>
            <a:ext cx="4682371" cy="900639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 algn="ctr">
              <a:lnSpc>
                <a:spcPts val="3590"/>
              </a:lnSpc>
              <a:tabLst>
                <a:tab pos="706613" algn="l"/>
              </a:tabLst>
            </a:pP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Positive</a:t>
            </a:r>
            <a:r>
              <a:rPr lang="en-US" altLang="zh-CN" sz="31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Results</a:t>
            </a:r>
          </a:p>
          <a:p>
            <a:pPr algn="ctr">
              <a:lnSpc>
                <a:spcPts val="3141"/>
              </a:lnSpc>
              <a:tabLst>
                <a:tab pos="706613" algn="l"/>
              </a:tabLst>
            </a:pPr>
            <a:r>
              <a:rPr lang="en-US" altLang="zh-CN" sz="2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Decreased</a:t>
            </a:r>
            <a:r>
              <a:rPr lang="en-US" altLang="zh-CN" sz="2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2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Negative</a:t>
            </a:r>
            <a:r>
              <a:rPr lang="en-US" altLang="zh-CN" sz="2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2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Behaviors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509818" y="1826559"/>
            <a:ext cx="287025" cy="221780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436"/>
              </a:lnSpc>
            </a:pPr>
            <a:r>
              <a:rPr lang="en-US" altLang="zh-CN" sz="1300" b="1" dirty="0">
                <a:solidFill>
                  <a:srgbClr val="404040"/>
                </a:solidFill>
                <a:latin typeface="Museo 700" charset="0"/>
                <a:cs typeface="Museo 700" charset="0"/>
              </a:rPr>
              <a:t>567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572000" y="2599765"/>
            <a:ext cx="278923" cy="220966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436"/>
              </a:lnSpc>
            </a:pPr>
            <a:r>
              <a:rPr lang="en-US" altLang="zh-CN" sz="1300" b="1" dirty="0">
                <a:solidFill>
                  <a:srgbClr val="404040"/>
                </a:solidFill>
                <a:latin typeface="Museo 700" charset="0"/>
                <a:cs typeface="Museo 700" charset="0"/>
              </a:rPr>
              <a:t>371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634182" y="2050677"/>
            <a:ext cx="288483" cy="221780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436"/>
              </a:lnSpc>
            </a:pPr>
            <a:r>
              <a:rPr lang="en-US" altLang="zh-CN" sz="1300" b="1" dirty="0">
                <a:solidFill>
                  <a:srgbClr val="404040"/>
                </a:solidFill>
                <a:latin typeface="Museo 700" charset="0"/>
                <a:cs typeface="Museo 700" charset="0"/>
              </a:rPr>
              <a:t>510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707909" y="2196354"/>
            <a:ext cx="279273" cy="221780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436"/>
              </a:lnSpc>
            </a:pPr>
            <a:r>
              <a:rPr lang="en-US" altLang="zh-CN" sz="1300" b="1" dirty="0">
                <a:solidFill>
                  <a:srgbClr val="404040"/>
                </a:solidFill>
                <a:latin typeface="Museo 700" charset="0"/>
                <a:cs typeface="Museo 700" charset="0"/>
              </a:rPr>
              <a:t>471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713182" y="2678206"/>
            <a:ext cx="278923" cy="1811145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436"/>
              </a:lnSpc>
              <a:tabLst>
                <a:tab pos="170955" algn="l"/>
              </a:tabLst>
            </a:pPr>
            <a:r>
              <a:rPr lang="en-US" altLang="zh-CN" sz="13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400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2244"/>
              </a:lnSpc>
              <a:tabLst>
                <a:tab pos="170955" algn="l"/>
              </a:tabLst>
            </a:pPr>
            <a:r>
              <a:rPr lang="en-US" altLang="zh-CN" sz="13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300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2244"/>
              </a:lnSpc>
              <a:tabLst>
                <a:tab pos="170955" algn="l"/>
              </a:tabLst>
            </a:pPr>
            <a:r>
              <a:rPr lang="en-US" altLang="zh-CN" sz="13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200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2244"/>
              </a:lnSpc>
              <a:tabLst>
                <a:tab pos="170955" algn="l"/>
              </a:tabLst>
            </a:pPr>
            <a:r>
              <a:rPr lang="en-US" altLang="zh-CN" sz="13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100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2244"/>
              </a:lnSpc>
              <a:tabLst>
                <a:tab pos="170955" algn="l"/>
              </a:tabLst>
            </a:pPr>
            <a:r>
              <a:rPr lang="en-US" altLang="zh-CN" dirty="0"/>
              <a:t>	</a:t>
            </a:r>
            <a:r>
              <a:rPr lang="en-US" altLang="zh-CN" sz="13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0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724727" y="2229971"/>
            <a:ext cx="278923" cy="220966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436"/>
              </a:lnSpc>
            </a:pPr>
            <a:r>
              <a:rPr lang="en-US" altLang="zh-CN" sz="13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500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667000" y="1826559"/>
            <a:ext cx="278923" cy="220966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436"/>
              </a:lnSpc>
            </a:pPr>
            <a:r>
              <a:rPr lang="en-US" altLang="zh-CN" sz="13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600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452091" y="4515971"/>
            <a:ext cx="373500" cy="144022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808"/>
              </a:lnSpc>
            </a:pPr>
            <a:r>
              <a:rPr lang="en-US" altLang="zh-CN" sz="7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SY</a:t>
            </a:r>
            <a:r>
              <a:rPr lang="en-US" altLang="zh-CN" sz="700" b="1" dirty="0">
                <a:latin typeface="Museo 700" charset="0"/>
                <a:cs typeface="Museo 700" charset="0"/>
              </a:rPr>
              <a:t> </a:t>
            </a:r>
            <a:r>
              <a:rPr lang="en-US" altLang="zh-CN" sz="7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13-14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4491182" y="4515971"/>
            <a:ext cx="373500" cy="144022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808"/>
              </a:lnSpc>
            </a:pPr>
            <a:r>
              <a:rPr lang="en-US" altLang="zh-CN" sz="7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SY</a:t>
            </a:r>
            <a:r>
              <a:rPr lang="en-US" altLang="zh-CN" sz="700" b="1" dirty="0">
                <a:latin typeface="Museo 700" charset="0"/>
                <a:cs typeface="Museo 700" charset="0"/>
              </a:rPr>
              <a:t> </a:t>
            </a:r>
            <a:r>
              <a:rPr lang="en-US" altLang="zh-CN" sz="7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14-15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588000" y="4515971"/>
            <a:ext cx="373500" cy="144022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808"/>
              </a:lnSpc>
            </a:pPr>
            <a:r>
              <a:rPr lang="en-US" altLang="zh-CN" sz="7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SY</a:t>
            </a:r>
            <a:r>
              <a:rPr lang="en-US" altLang="zh-CN" sz="700" b="1" dirty="0">
                <a:latin typeface="Museo 700" charset="0"/>
                <a:cs typeface="Museo 700" charset="0"/>
              </a:rPr>
              <a:t> </a:t>
            </a:r>
            <a:r>
              <a:rPr lang="en-US" altLang="zh-CN" sz="7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15-16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6707909" y="4515971"/>
            <a:ext cx="373500" cy="144022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808"/>
              </a:lnSpc>
            </a:pPr>
            <a:r>
              <a:rPr lang="en-US" altLang="zh-CN" sz="7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SY</a:t>
            </a:r>
            <a:r>
              <a:rPr lang="en-US" altLang="zh-CN" sz="700" b="1" dirty="0">
                <a:latin typeface="Museo 700" charset="0"/>
                <a:cs typeface="Museo 700" charset="0"/>
              </a:rPr>
              <a:t> </a:t>
            </a:r>
            <a:r>
              <a:rPr lang="en-US" altLang="zh-CN" sz="7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16-17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276273" y="4919383"/>
            <a:ext cx="1404231" cy="156846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897"/>
              </a:lnSpc>
            </a:pPr>
            <a:r>
              <a:rPr lang="en-US" altLang="zh-CN" sz="9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Whole</a:t>
            </a:r>
            <a:r>
              <a:rPr lang="en-US" altLang="zh-CN" sz="9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School</a:t>
            </a:r>
            <a:r>
              <a:rPr lang="en-US" altLang="zh-CN" sz="9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Museo 300" charset="0"/>
                <a:ea typeface="Museo 300" charset="0"/>
                <a:cs typeface="Museo 300" charset="0"/>
              </a:rPr>
              <a:t>Suspensions</a:t>
            </a:r>
          </a:p>
        </p:txBody>
      </p:sp>
    </p:spTree>
    <p:extLst>
      <p:ext uri="{BB962C8B-B14F-4D97-AF65-F5344CB8AC3E}">
        <p14:creationId xmlns:p14="http://schemas.microsoft.com/office/powerpoint/2010/main" val="326167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309875" y="5334059"/>
            <a:ext cx="383955" cy="372662"/>
          </a:xfrm>
          <a:custGeom>
            <a:avLst/>
            <a:gdLst>
              <a:gd name="connsiteX0" fmla="*/ 422350 w 422350"/>
              <a:gd name="connsiteY0" fmla="*/ 72466 h 422350"/>
              <a:gd name="connsiteX1" fmla="*/ 72466 w 422350"/>
              <a:gd name="connsiteY1" fmla="*/ 72466 h 422350"/>
              <a:gd name="connsiteX2" fmla="*/ 72466 w 422350"/>
              <a:gd name="connsiteY2" fmla="*/ 422350 h 422350"/>
              <a:gd name="connsiteX3" fmla="*/ 422350 w 422350"/>
              <a:gd name="connsiteY3" fmla="*/ 72466 h 422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0">
                <a:moveTo>
                  <a:pt x="422350" y="72466"/>
                </a:moveTo>
                <a:cubicBezTo>
                  <a:pt x="325729" y="-24155"/>
                  <a:pt x="169088" y="-24155"/>
                  <a:pt x="72466" y="72466"/>
                </a:cubicBezTo>
                <a:cubicBezTo>
                  <a:pt x="-24155" y="169087"/>
                  <a:pt x="-24155" y="325729"/>
                  <a:pt x="72466" y="422350"/>
                </a:cubicBezTo>
                <a:lnTo>
                  <a:pt x="422350" y="72466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322452" y="5488327"/>
            <a:ext cx="383955" cy="372663"/>
          </a:xfrm>
          <a:custGeom>
            <a:avLst/>
            <a:gdLst>
              <a:gd name="connsiteX0" fmla="*/ 349884 w 422350"/>
              <a:gd name="connsiteY0" fmla="*/ 0 h 422351"/>
              <a:gd name="connsiteX1" fmla="*/ 0 w 422350"/>
              <a:gd name="connsiteY1" fmla="*/ 349885 h 422351"/>
              <a:gd name="connsiteX2" fmla="*/ 349884 w 422350"/>
              <a:gd name="connsiteY2" fmla="*/ 349885 h 422351"/>
              <a:gd name="connsiteX3" fmla="*/ 349884 w 422350"/>
              <a:gd name="connsiteY3" fmla="*/ 0 h 422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1">
                <a:moveTo>
                  <a:pt x="349884" y="0"/>
                </a:moveTo>
                <a:lnTo>
                  <a:pt x="0" y="349885"/>
                </a:lnTo>
                <a:cubicBezTo>
                  <a:pt x="96622" y="446506"/>
                  <a:pt x="253263" y="446506"/>
                  <a:pt x="349884" y="349885"/>
                </a:cubicBezTo>
                <a:cubicBezTo>
                  <a:pt x="446506" y="253263"/>
                  <a:pt x="446506" y="96621"/>
                  <a:pt x="349884" y="0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84844" y="5329891"/>
            <a:ext cx="522755" cy="527741"/>
          </a:xfrm>
          <a:custGeom>
            <a:avLst/>
            <a:gdLst>
              <a:gd name="connsiteX0" fmla="*/ 299046 w 575030"/>
              <a:gd name="connsiteY0" fmla="*/ 0 h 598106"/>
              <a:gd name="connsiteX1" fmla="*/ 0 w 575030"/>
              <a:gd name="connsiteY1" fmla="*/ 299046 h 598106"/>
              <a:gd name="connsiteX2" fmla="*/ 299046 w 575030"/>
              <a:gd name="connsiteY2" fmla="*/ 598106 h 598106"/>
              <a:gd name="connsiteX3" fmla="*/ 575030 w 575030"/>
              <a:gd name="connsiteY3" fmla="*/ 322122 h 598106"/>
              <a:gd name="connsiteX4" fmla="*/ 299046 w 575030"/>
              <a:gd name="connsiteY4" fmla="*/ 322122 h 598106"/>
              <a:gd name="connsiteX5" fmla="*/ 299046 w 575030"/>
              <a:gd name="connsiteY5" fmla="*/ 0 h 5981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75030" h="598106">
                <a:moveTo>
                  <a:pt x="299046" y="0"/>
                </a:moveTo>
                <a:cubicBezTo>
                  <a:pt x="133883" y="0"/>
                  <a:pt x="0" y="133896"/>
                  <a:pt x="0" y="299046"/>
                </a:cubicBezTo>
                <a:cubicBezTo>
                  <a:pt x="0" y="464210"/>
                  <a:pt x="133883" y="598106"/>
                  <a:pt x="299046" y="598106"/>
                </a:cubicBezTo>
                <a:cubicBezTo>
                  <a:pt x="451472" y="598106"/>
                  <a:pt x="575030" y="474535"/>
                  <a:pt x="575030" y="322122"/>
                </a:cubicBezTo>
                <a:lnTo>
                  <a:pt x="299046" y="322122"/>
                </a:lnTo>
                <a:lnTo>
                  <a:pt x="299046" y="0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479384" y="5334062"/>
            <a:ext cx="247580" cy="240299"/>
          </a:xfrm>
          <a:custGeom>
            <a:avLst/>
            <a:gdLst>
              <a:gd name="connsiteX0" fmla="*/ 136169 w 272338"/>
              <a:gd name="connsiteY0" fmla="*/ 272338 h 272339"/>
              <a:gd name="connsiteX1" fmla="*/ 272338 w 272338"/>
              <a:gd name="connsiteY1" fmla="*/ 136169 h 272339"/>
              <a:gd name="connsiteX2" fmla="*/ 136169 w 272338"/>
              <a:gd name="connsiteY2" fmla="*/ 0 h 272339"/>
              <a:gd name="connsiteX3" fmla="*/ 0 w 272338"/>
              <a:gd name="connsiteY3" fmla="*/ 136169 h 272339"/>
              <a:gd name="connsiteX4" fmla="*/ 136169 w 272338"/>
              <a:gd name="connsiteY4" fmla="*/ 272338 h 272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2338" h="272339">
                <a:moveTo>
                  <a:pt x="136169" y="272338"/>
                </a:moveTo>
                <a:cubicBezTo>
                  <a:pt x="211378" y="272338"/>
                  <a:pt x="272338" y="211378"/>
                  <a:pt x="272338" y="136169"/>
                </a:cubicBezTo>
                <a:cubicBezTo>
                  <a:pt x="272338" y="60960"/>
                  <a:pt x="211378" y="0"/>
                  <a:pt x="136169" y="0"/>
                </a:cubicBezTo>
                <a:cubicBezTo>
                  <a:pt x="60972" y="0"/>
                  <a:pt x="0" y="60960"/>
                  <a:pt x="0" y="136169"/>
                </a:cubicBezTo>
                <a:cubicBezTo>
                  <a:pt x="0" y="211378"/>
                  <a:pt x="60972" y="272338"/>
                  <a:pt x="136169" y="272338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033911" y="5329891"/>
            <a:ext cx="250894" cy="527617"/>
          </a:xfrm>
          <a:custGeom>
            <a:avLst/>
            <a:gdLst>
              <a:gd name="connsiteX0" fmla="*/ 0 w 275983"/>
              <a:gd name="connsiteY0" fmla="*/ 0 h 597966"/>
              <a:gd name="connsiteX1" fmla="*/ 0 w 275983"/>
              <a:gd name="connsiteY1" fmla="*/ 321983 h 597966"/>
              <a:gd name="connsiteX2" fmla="*/ 0 w 275983"/>
              <a:gd name="connsiteY2" fmla="*/ 460108 h 597966"/>
              <a:gd name="connsiteX3" fmla="*/ 0 w 275983"/>
              <a:gd name="connsiteY3" fmla="*/ 460108 h 597966"/>
              <a:gd name="connsiteX4" fmla="*/ 137985 w 275983"/>
              <a:gd name="connsiteY4" fmla="*/ 597966 h 597966"/>
              <a:gd name="connsiteX5" fmla="*/ 275971 w 275983"/>
              <a:gd name="connsiteY5" fmla="*/ 460108 h 597966"/>
              <a:gd name="connsiteX6" fmla="*/ 275983 w 275983"/>
              <a:gd name="connsiteY6" fmla="*/ 460108 h 597966"/>
              <a:gd name="connsiteX7" fmla="*/ 275983 w 275983"/>
              <a:gd name="connsiteY7" fmla="*/ 321983 h 597966"/>
              <a:gd name="connsiteX8" fmla="*/ 275983 w 275983"/>
              <a:gd name="connsiteY8" fmla="*/ 275983 h 597966"/>
              <a:gd name="connsiteX9" fmla="*/ 0 w 275983"/>
              <a:gd name="connsiteY9" fmla="*/ 0 h 597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5983" h="597966">
                <a:moveTo>
                  <a:pt x="0" y="0"/>
                </a:moveTo>
                <a:lnTo>
                  <a:pt x="0" y="321983"/>
                </a:lnTo>
                <a:lnTo>
                  <a:pt x="0" y="460108"/>
                </a:lnTo>
                <a:lnTo>
                  <a:pt x="0" y="460108"/>
                </a:lnTo>
                <a:cubicBezTo>
                  <a:pt x="76" y="536257"/>
                  <a:pt x="61824" y="597966"/>
                  <a:pt x="137985" y="597966"/>
                </a:cubicBezTo>
                <a:cubicBezTo>
                  <a:pt x="214160" y="597966"/>
                  <a:pt x="275907" y="536257"/>
                  <a:pt x="275971" y="460108"/>
                </a:cubicBezTo>
                <a:lnTo>
                  <a:pt x="275983" y="460108"/>
                </a:lnTo>
                <a:lnTo>
                  <a:pt x="275983" y="321983"/>
                </a:lnTo>
                <a:lnTo>
                  <a:pt x="275983" y="275983"/>
                </a:lnTo>
                <a:cubicBezTo>
                  <a:pt x="275983" y="123558"/>
                  <a:pt x="152425" y="0"/>
                  <a:pt x="0" y="0"/>
                </a:cubicBezTo>
              </a:path>
            </a:pathLst>
          </a:custGeom>
          <a:solidFill>
            <a:srgbClr val="FCCA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586543" y="3939159"/>
            <a:ext cx="5218684" cy="17806"/>
          </a:xfrm>
          <a:custGeom>
            <a:avLst/>
            <a:gdLst>
              <a:gd name="connsiteX0" fmla="*/ 6350 w 5740552"/>
              <a:gd name="connsiteY0" fmla="*/ 6350 h 20180"/>
              <a:gd name="connsiteX1" fmla="*/ 5734202 w 5740552"/>
              <a:gd name="connsiteY1" fmla="*/ 6350 h 20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0552" h="20180">
                <a:moveTo>
                  <a:pt x="6350" y="6350"/>
                </a:moveTo>
                <a:lnTo>
                  <a:pt x="5734202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586543" y="3622638"/>
            <a:ext cx="5218684" cy="17806"/>
          </a:xfrm>
          <a:custGeom>
            <a:avLst/>
            <a:gdLst>
              <a:gd name="connsiteX0" fmla="*/ 6350 w 5740552"/>
              <a:gd name="connsiteY0" fmla="*/ 6350 h 20180"/>
              <a:gd name="connsiteX1" fmla="*/ 5734202 w 5740552"/>
              <a:gd name="connsiteY1" fmla="*/ 6350 h 20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0552" h="20180">
                <a:moveTo>
                  <a:pt x="6350" y="6350"/>
                </a:moveTo>
                <a:lnTo>
                  <a:pt x="5734202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586543" y="3306105"/>
            <a:ext cx="5218684" cy="17806"/>
          </a:xfrm>
          <a:custGeom>
            <a:avLst/>
            <a:gdLst>
              <a:gd name="connsiteX0" fmla="*/ 6350 w 5740552"/>
              <a:gd name="connsiteY0" fmla="*/ 6350 h 20180"/>
              <a:gd name="connsiteX1" fmla="*/ 5734202 w 5740552"/>
              <a:gd name="connsiteY1" fmla="*/ 6350 h 20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0552" h="20180">
                <a:moveTo>
                  <a:pt x="6350" y="6350"/>
                </a:moveTo>
                <a:lnTo>
                  <a:pt x="5734202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586543" y="2992508"/>
            <a:ext cx="5218684" cy="17806"/>
          </a:xfrm>
          <a:custGeom>
            <a:avLst/>
            <a:gdLst>
              <a:gd name="connsiteX0" fmla="*/ 6350 w 5740552"/>
              <a:gd name="connsiteY0" fmla="*/ 6350 h 20180"/>
              <a:gd name="connsiteX1" fmla="*/ 5734202 w 5740552"/>
              <a:gd name="connsiteY1" fmla="*/ 6350 h 20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0552" h="20180">
                <a:moveTo>
                  <a:pt x="6350" y="6350"/>
                </a:moveTo>
                <a:lnTo>
                  <a:pt x="5734202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586543" y="2675987"/>
            <a:ext cx="5218684" cy="17806"/>
          </a:xfrm>
          <a:custGeom>
            <a:avLst/>
            <a:gdLst>
              <a:gd name="connsiteX0" fmla="*/ 6350 w 5740552"/>
              <a:gd name="connsiteY0" fmla="*/ 6350 h 20180"/>
              <a:gd name="connsiteX1" fmla="*/ 5734202 w 5740552"/>
              <a:gd name="connsiteY1" fmla="*/ 6350 h 20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0552" h="20180">
                <a:moveTo>
                  <a:pt x="6350" y="6350"/>
                </a:moveTo>
                <a:lnTo>
                  <a:pt x="5734202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586543" y="2359443"/>
            <a:ext cx="5218684" cy="17806"/>
          </a:xfrm>
          <a:custGeom>
            <a:avLst/>
            <a:gdLst>
              <a:gd name="connsiteX0" fmla="*/ 6350 w 5740552"/>
              <a:gd name="connsiteY0" fmla="*/ 6350 h 20180"/>
              <a:gd name="connsiteX1" fmla="*/ 5734202 w 5740552"/>
              <a:gd name="connsiteY1" fmla="*/ 6350 h 20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0552" h="20180">
                <a:moveTo>
                  <a:pt x="6350" y="6350"/>
                </a:moveTo>
                <a:lnTo>
                  <a:pt x="5734202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586543" y="2045858"/>
            <a:ext cx="5218684" cy="17806"/>
          </a:xfrm>
          <a:custGeom>
            <a:avLst/>
            <a:gdLst>
              <a:gd name="connsiteX0" fmla="*/ 6350 w 5740552"/>
              <a:gd name="connsiteY0" fmla="*/ 6350 h 20180"/>
              <a:gd name="connsiteX1" fmla="*/ 5734202 w 5740552"/>
              <a:gd name="connsiteY1" fmla="*/ 6350 h 20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0552" h="20180">
                <a:moveTo>
                  <a:pt x="6350" y="6350"/>
                </a:moveTo>
                <a:lnTo>
                  <a:pt x="5734202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586543" y="1729740"/>
            <a:ext cx="5218684" cy="17806"/>
          </a:xfrm>
          <a:custGeom>
            <a:avLst/>
            <a:gdLst>
              <a:gd name="connsiteX0" fmla="*/ 6350 w 5740552"/>
              <a:gd name="connsiteY0" fmla="*/ 6350 h 20180"/>
              <a:gd name="connsiteX1" fmla="*/ 5734202 w 5740552"/>
              <a:gd name="connsiteY1" fmla="*/ 6350 h 20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0552" h="20180">
                <a:moveTo>
                  <a:pt x="6350" y="6350"/>
                </a:moveTo>
                <a:lnTo>
                  <a:pt x="5734202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834737" y="2458839"/>
            <a:ext cx="582780" cy="1800695"/>
          </a:xfrm>
          <a:custGeom>
            <a:avLst/>
            <a:gdLst>
              <a:gd name="connsiteX0" fmla="*/ 0 w 641058"/>
              <a:gd name="connsiteY0" fmla="*/ 2040788 h 2040788"/>
              <a:gd name="connsiteX1" fmla="*/ 641058 w 641058"/>
              <a:gd name="connsiteY1" fmla="*/ 2040788 h 2040788"/>
              <a:gd name="connsiteX2" fmla="*/ 641058 w 641058"/>
              <a:gd name="connsiteY2" fmla="*/ 0 h 2040788"/>
              <a:gd name="connsiteX3" fmla="*/ 0 w 641058"/>
              <a:gd name="connsiteY3" fmla="*/ 0 h 2040788"/>
              <a:gd name="connsiteX4" fmla="*/ 0 w 641058"/>
              <a:gd name="connsiteY4" fmla="*/ 2040788 h 20407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1058" h="2040788">
                <a:moveTo>
                  <a:pt x="0" y="2040788"/>
                </a:moveTo>
                <a:lnTo>
                  <a:pt x="641058" y="2040788"/>
                </a:lnTo>
                <a:lnTo>
                  <a:pt x="641058" y="0"/>
                </a:lnTo>
                <a:lnTo>
                  <a:pt x="0" y="0"/>
                </a:lnTo>
                <a:lnTo>
                  <a:pt x="0" y="2040788"/>
                </a:lnTo>
              </a:path>
            </a:pathLst>
          </a:custGeom>
          <a:solidFill>
            <a:srgbClr val="9FA1A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3231815" y="2476433"/>
            <a:ext cx="582791" cy="1783102"/>
          </a:xfrm>
          <a:custGeom>
            <a:avLst/>
            <a:gdLst>
              <a:gd name="connsiteX0" fmla="*/ 0 w 641070"/>
              <a:gd name="connsiteY0" fmla="*/ 2020849 h 2020849"/>
              <a:gd name="connsiteX1" fmla="*/ 641070 w 641070"/>
              <a:gd name="connsiteY1" fmla="*/ 2020849 h 2020849"/>
              <a:gd name="connsiteX2" fmla="*/ 641070 w 641070"/>
              <a:gd name="connsiteY2" fmla="*/ 0 h 2020849"/>
              <a:gd name="connsiteX3" fmla="*/ 0 w 641070"/>
              <a:gd name="connsiteY3" fmla="*/ 0 h 2020849"/>
              <a:gd name="connsiteX4" fmla="*/ 0 w 641070"/>
              <a:gd name="connsiteY4" fmla="*/ 2020849 h 20208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1070" h="2020849">
                <a:moveTo>
                  <a:pt x="0" y="2020849"/>
                </a:moveTo>
                <a:lnTo>
                  <a:pt x="641070" y="2020849"/>
                </a:lnTo>
                <a:lnTo>
                  <a:pt x="641070" y="0"/>
                </a:lnTo>
                <a:lnTo>
                  <a:pt x="0" y="0"/>
                </a:lnTo>
                <a:lnTo>
                  <a:pt x="0" y="2020849"/>
                </a:lnTo>
              </a:path>
            </a:pathLst>
          </a:custGeom>
          <a:solidFill>
            <a:srgbClr val="9FA1A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971625" y="2007489"/>
            <a:ext cx="585805" cy="2252046"/>
          </a:xfrm>
          <a:custGeom>
            <a:avLst/>
            <a:gdLst>
              <a:gd name="connsiteX0" fmla="*/ 0 w 644385"/>
              <a:gd name="connsiteY0" fmla="*/ 2552319 h 2552319"/>
              <a:gd name="connsiteX1" fmla="*/ 644385 w 644385"/>
              <a:gd name="connsiteY1" fmla="*/ 2552319 h 2552319"/>
              <a:gd name="connsiteX2" fmla="*/ 644385 w 644385"/>
              <a:gd name="connsiteY2" fmla="*/ 0 h 2552319"/>
              <a:gd name="connsiteX3" fmla="*/ 0 w 644385"/>
              <a:gd name="connsiteY3" fmla="*/ 0 h 2552319"/>
              <a:gd name="connsiteX4" fmla="*/ 0 w 644385"/>
              <a:gd name="connsiteY4" fmla="*/ 2552319 h 25523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4385" h="2552319">
                <a:moveTo>
                  <a:pt x="0" y="2552319"/>
                </a:moveTo>
                <a:lnTo>
                  <a:pt x="644385" y="2552319"/>
                </a:lnTo>
                <a:lnTo>
                  <a:pt x="644385" y="0"/>
                </a:lnTo>
                <a:lnTo>
                  <a:pt x="0" y="0"/>
                </a:lnTo>
                <a:lnTo>
                  <a:pt x="0" y="2552319"/>
                </a:lnTo>
              </a:path>
            </a:pathLst>
          </a:custGeom>
          <a:solidFill>
            <a:srgbClr val="FDB51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577561" y="2028007"/>
            <a:ext cx="582779" cy="2231528"/>
          </a:xfrm>
          <a:custGeom>
            <a:avLst/>
            <a:gdLst>
              <a:gd name="connsiteX0" fmla="*/ 0 w 641057"/>
              <a:gd name="connsiteY0" fmla="*/ 2529065 h 2529065"/>
              <a:gd name="connsiteX1" fmla="*/ 641057 w 641057"/>
              <a:gd name="connsiteY1" fmla="*/ 2529065 h 2529065"/>
              <a:gd name="connsiteX2" fmla="*/ 641057 w 641057"/>
              <a:gd name="connsiteY2" fmla="*/ 0 h 2529065"/>
              <a:gd name="connsiteX3" fmla="*/ 0 w 641057"/>
              <a:gd name="connsiteY3" fmla="*/ 0 h 2529065"/>
              <a:gd name="connsiteX4" fmla="*/ 0 w 641057"/>
              <a:gd name="connsiteY4" fmla="*/ 2529065 h 25290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1057" h="2529065">
                <a:moveTo>
                  <a:pt x="0" y="2529065"/>
                </a:moveTo>
                <a:lnTo>
                  <a:pt x="641057" y="2529065"/>
                </a:lnTo>
                <a:lnTo>
                  <a:pt x="641057" y="0"/>
                </a:lnTo>
                <a:lnTo>
                  <a:pt x="0" y="0"/>
                </a:lnTo>
                <a:lnTo>
                  <a:pt x="0" y="2529065"/>
                </a:lnTo>
              </a:path>
            </a:pathLst>
          </a:custGeom>
          <a:solidFill>
            <a:srgbClr val="FDB51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2586543" y="4253935"/>
            <a:ext cx="5218684" cy="17806"/>
          </a:xfrm>
          <a:custGeom>
            <a:avLst/>
            <a:gdLst>
              <a:gd name="connsiteX0" fmla="*/ 6350 w 5740552"/>
              <a:gd name="connsiteY0" fmla="*/ 6350 h 20180"/>
              <a:gd name="connsiteX1" fmla="*/ 5734202 w 5740552"/>
              <a:gd name="connsiteY1" fmla="*/ 6350 h 20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0552" h="20180">
                <a:moveTo>
                  <a:pt x="6350" y="6350"/>
                </a:moveTo>
                <a:lnTo>
                  <a:pt x="5734202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3734609" y="4799489"/>
            <a:ext cx="75391" cy="73185"/>
          </a:xfrm>
          <a:custGeom>
            <a:avLst/>
            <a:gdLst>
              <a:gd name="connsiteX0" fmla="*/ 0 w 82930"/>
              <a:gd name="connsiteY0" fmla="*/ 0 h 82943"/>
              <a:gd name="connsiteX1" fmla="*/ 82930 w 82930"/>
              <a:gd name="connsiteY1" fmla="*/ 0 h 82943"/>
              <a:gd name="connsiteX2" fmla="*/ 82930 w 82930"/>
              <a:gd name="connsiteY2" fmla="*/ 82943 h 82943"/>
              <a:gd name="connsiteX3" fmla="*/ 0 w 82930"/>
              <a:gd name="connsiteY3" fmla="*/ 82943 h 82943"/>
              <a:gd name="connsiteX4" fmla="*/ 0 w 82930"/>
              <a:gd name="connsiteY4" fmla="*/ 0 h 82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930" h="82943">
                <a:moveTo>
                  <a:pt x="0" y="0"/>
                </a:moveTo>
                <a:lnTo>
                  <a:pt x="82930" y="0"/>
                </a:lnTo>
                <a:lnTo>
                  <a:pt x="82930" y="82943"/>
                </a:lnTo>
                <a:lnTo>
                  <a:pt x="0" y="82943"/>
                </a:lnTo>
                <a:lnTo>
                  <a:pt x="0" y="0"/>
                </a:lnTo>
              </a:path>
            </a:pathLst>
          </a:custGeom>
          <a:solidFill>
            <a:srgbClr val="9FA1A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5509978" y="4799489"/>
            <a:ext cx="75391" cy="73185"/>
          </a:xfrm>
          <a:custGeom>
            <a:avLst/>
            <a:gdLst>
              <a:gd name="connsiteX0" fmla="*/ 0 w 82930"/>
              <a:gd name="connsiteY0" fmla="*/ 0 h 82943"/>
              <a:gd name="connsiteX1" fmla="*/ 82930 w 82930"/>
              <a:gd name="connsiteY1" fmla="*/ 0 h 82943"/>
              <a:gd name="connsiteX2" fmla="*/ 82930 w 82930"/>
              <a:gd name="connsiteY2" fmla="*/ 82943 h 82943"/>
              <a:gd name="connsiteX3" fmla="*/ 0 w 82930"/>
              <a:gd name="connsiteY3" fmla="*/ 82943 h 82943"/>
              <a:gd name="connsiteX4" fmla="*/ 0 w 82930"/>
              <a:gd name="connsiteY4" fmla="*/ 0 h 82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930" h="82943">
                <a:moveTo>
                  <a:pt x="0" y="0"/>
                </a:moveTo>
                <a:lnTo>
                  <a:pt x="82930" y="0"/>
                </a:lnTo>
                <a:lnTo>
                  <a:pt x="82930" y="82943"/>
                </a:lnTo>
                <a:lnTo>
                  <a:pt x="0" y="82943"/>
                </a:lnTo>
                <a:lnTo>
                  <a:pt x="0" y="0"/>
                </a:lnTo>
              </a:path>
            </a:pathLst>
          </a:custGeom>
          <a:solidFill>
            <a:srgbClr val="FDB51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818" y="2476500"/>
            <a:ext cx="1662545" cy="1613647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31441"/>
            <a:ext cx="9144000" cy="18265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78546" y="661147"/>
            <a:ext cx="4736874" cy="990407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3590"/>
              </a:lnSpc>
              <a:tabLst>
                <a:tab pos="273528" algn="l"/>
              </a:tabLst>
            </a:pPr>
            <a:r>
              <a:rPr lang="en-US" altLang="zh-CN" dirty="0"/>
              <a:t>	</a:t>
            </a:r>
            <a:r>
              <a:rPr lang="en-US" altLang="zh-CN" sz="3100" b="1" dirty="0">
                <a:solidFill>
                  <a:srgbClr val="F9AF0B"/>
                </a:solidFill>
                <a:latin typeface="Museo 700" charset="0"/>
                <a:cs typeface="Museo 700" charset="0"/>
              </a:rPr>
              <a:t>Positive</a:t>
            </a:r>
            <a:r>
              <a:rPr lang="en-US" altLang="zh-CN" sz="31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100" b="1" dirty="0">
                <a:solidFill>
                  <a:srgbClr val="F9AF0B"/>
                </a:solidFill>
                <a:latin typeface="Museo 700" charset="0"/>
                <a:cs typeface="Museo 700" charset="0"/>
              </a:rPr>
              <a:t>Results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2872"/>
              </a:lnSpc>
              <a:tabLst>
                <a:tab pos="273528" algn="l"/>
              </a:tabLst>
            </a:pPr>
            <a:r>
              <a:rPr lang="en-US" altLang="zh-CN" sz="2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Increased</a:t>
            </a:r>
            <a:r>
              <a:rPr lang="en-US" altLang="zh-CN" sz="2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2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Course</a:t>
            </a:r>
            <a:r>
              <a:rPr lang="en-US" altLang="zh-CN" sz="2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2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Performance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3429000" y="5042648"/>
            <a:ext cx="3498273" cy="210465"/>
          </a:xfrm>
          <a:prstGeom prst="rect">
            <a:avLst/>
          </a:prstGeom>
          <a:noFill/>
        </p:spPr>
        <p:txBody>
          <a:bodyPr wrap="square" lIns="0" tIns="0" rIns="0" bIns="41029" rtlCol="0">
            <a:spAutoFit/>
          </a:bodyPr>
          <a:lstStyle/>
          <a:p>
            <a:pPr algn="ctr">
              <a:lnSpc>
                <a:spcPts val="1346"/>
              </a:lnSpc>
            </a:pPr>
            <a:r>
              <a:rPr lang="en-US" altLang="zh-CN" sz="12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*Lowest-performing</a:t>
            </a:r>
            <a:r>
              <a:rPr lang="en-US" altLang="zh-CN" sz="12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2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30%</a:t>
            </a:r>
            <a:r>
              <a:rPr lang="en-US" altLang="zh-CN" sz="12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2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of</a:t>
            </a:r>
            <a:r>
              <a:rPr lang="en-US" altLang="zh-CN" sz="12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2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freshmen</a:t>
            </a:r>
            <a:r>
              <a:rPr lang="en-US" altLang="zh-CN" sz="12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2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class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4110183" y="1770530"/>
            <a:ext cx="333425" cy="220966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436"/>
              </a:lnSpc>
            </a:pPr>
            <a:r>
              <a:rPr lang="en-US" altLang="zh-CN" sz="1300" b="1" dirty="0">
                <a:solidFill>
                  <a:srgbClr val="404040"/>
                </a:solidFill>
                <a:latin typeface="Museo 700" charset="0"/>
                <a:cs typeface="Museo 700" charset="0"/>
              </a:rPr>
              <a:t>71%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719455" y="1792942"/>
            <a:ext cx="333425" cy="220966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436"/>
              </a:lnSpc>
            </a:pPr>
            <a:r>
              <a:rPr lang="en-US" altLang="zh-CN" sz="1300" b="1" dirty="0">
                <a:solidFill>
                  <a:srgbClr val="404040"/>
                </a:solidFill>
                <a:latin typeface="Museo 700" charset="0"/>
                <a:cs typeface="Museo 700" charset="0"/>
              </a:rPr>
              <a:t>71%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2309091" y="2375648"/>
            <a:ext cx="206788" cy="2080449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897"/>
              </a:lnSpc>
              <a:tabLst>
                <a:tab pos="56985" algn="l"/>
              </a:tabLst>
            </a:pPr>
            <a:r>
              <a:rPr lang="en-US" altLang="zh-CN" sz="8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60%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615"/>
              </a:lnSpc>
              <a:tabLst>
                <a:tab pos="56985" algn="l"/>
              </a:tabLst>
            </a:pPr>
            <a:r>
              <a:rPr lang="en-US" altLang="zh-CN" sz="8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50%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615"/>
              </a:lnSpc>
              <a:tabLst>
                <a:tab pos="56985" algn="l"/>
              </a:tabLst>
            </a:pPr>
            <a:r>
              <a:rPr lang="en-US" altLang="zh-CN" sz="8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40%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615"/>
              </a:lnSpc>
              <a:tabLst>
                <a:tab pos="56985" algn="l"/>
              </a:tabLst>
            </a:pPr>
            <a:r>
              <a:rPr lang="en-US" altLang="zh-CN" sz="8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30%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615"/>
              </a:lnSpc>
              <a:tabLst>
                <a:tab pos="56985" algn="l"/>
              </a:tabLst>
            </a:pPr>
            <a:r>
              <a:rPr lang="en-US" altLang="zh-CN" sz="8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20%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615"/>
              </a:lnSpc>
              <a:tabLst>
                <a:tab pos="56985" algn="l"/>
              </a:tabLst>
            </a:pPr>
            <a:r>
              <a:rPr lang="en-US" altLang="zh-CN" sz="8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10%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615"/>
              </a:lnSpc>
              <a:tabLst>
                <a:tab pos="56985" algn="l"/>
              </a:tabLst>
            </a:pPr>
            <a:r>
              <a:rPr lang="en-US" altLang="zh-CN" dirty="0"/>
              <a:t>	</a:t>
            </a:r>
            <a:r>
              <a:rPr lang="en-US" altLang="zh-CN" sz="8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0%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2309091" y="1680883"/>
            <a:ext cx="206788" cy="477446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897"/>
              </a:lnSpc>
            </a:pPr>
            <a:r>
              <a:rPr lang="en-US" altLang="zh-CN" sz="8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80%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615"/>
              </a:lnSpc>
            </a:pPr>
            <a:r>
              <a:rPr lang="en-US" altLang="zh-CN" sz="8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70%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5634182" y="2308412"/>
            <a:ext cx="1120500" cy="2734475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436"/>
              </a:lnSpc>
              <a:tabLst>
                <a:tab pos="330512" algn="l"/>
                <a:tab pos="661025" algn="l"/>
              </a:tabLst>
            </a:pPr>
            <a:r>
              <a:rPr lang="en-US" altLang="zh-CN" dirty="0"/>
              <a:t>	</a:t>
            </a:r>
            <a:r>
              <a:rPr lang="en-US" altLang="zh-CN" sz="1300" b="1" dirty="0">
                <a:solidFill>
                  <a:srgbClr val="404040"/>
                </a:solidFill>
                <a:latin typeface="Museo 700" charset="0"/>
                <a:cs typeface="Museo 700" charset="0"/>
              </a:rPr>
              <a:t>57%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705"/>
              </a:lnSpc>
              <a:tabLst>
                <a:tab pos="330512" algn="l"/>
                <a:tab pos="661025" algn="l"/>
              </a:tabLst>
            </a:pPr>
            <a:r>
              <a:rPr lang="en-US" altLang="zh-CN" dirty="0"/>
              <a:t>		</a:t>
            </a:r>
            <a:r>
              <a:rPr lang="en-US" altLang="zh-CN" sz="13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Math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705"/>
              </a:lnSpc>
              <a:tabLst>
                <a:tab pos="330512" algn="l"/>
                <a:tab pos="661025" algn="l"/>
              </a:tabLst>
            </a:pPr>
            <a:r>
              <a:rPr lang="en-US" altLang="zh-CN" sz="10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Attending</a:t>
            </a:r>
            <a:r>
              <a:rPr lang="en-US" altLang="zh-CN" sz="10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0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tutoring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3371273" y="2330824"/>
            <a:ext cx="1796967" cy="2708827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436"/>
              </a:lnSpc>
              <a:tabLst>
                <a:tab pos="250734" algn="l"/>
                <a:tab pos="444482" algn="l"/>
              </a:tabLst>
            </a:pPr>
            <a:r>
              <a:rPr lang="en-US" altLang="zh-CN" sz="1300" b="1" dirty="0">
                <a:solidFill>
                  <a:srgbClr val="404040"/>
                </a:solidFill>
                <a:latin typeface="Museo 700" charset="0"/>
                <a:cs typeface="Museo 700" charset="0"/>
              </a:rPr>
              <a:t>57%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526"/>
              </a:lnSpc>
              <a:tabLst>
                <a:tab pos="250734" algn="l"/>
                <a:tab pos="444482" algn="l"/>
              </a:tabLst>
            </a:pPr>
            <a:r>
              <a:rPr lang="en-US" altLang="zh-CN" dirty="0"/>
              <a:t>	</a:t>
            </a:r>
            <a:r>
              <a:rPr lang="en-US" altLang="zh-CN" sz="13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English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705"/>
              </a:lnSpc>
              <a:tabLst>
                <a:tab pos="250734" algn="l"/>
                <a:tab pos="444482" algn="l"/>
              </a:tabLst>
            </a:pPr>
            <a:r>
              <a:rPr lang="en-US" altLang="zh-CN" dirty="0"/>
              <a:t>		</a:t>
            </a:r>
            <a:r>
              <a:rPr lang="en-US" altLang="zh-CN" sz="10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Not</a:t>
            </a:r>
            <a:r>
              <a:rPr lang="en-US" altLang="zh-CN" sz="10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0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attending</a:t>
            </a:r>
            <a:r>
              <a:rPr lang="en-US" altLang="zh-CN" sz="10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000" b="1" dirty="0">
                <a:solidFill>
                  <a:srgbClr val="595959"/>
                </a:solidFill>
                <a:latin typeface="Museo 700" charset="0"/>
                <a:cs typeface="Museo 700" charset="0"/>
              </a:rPr>
              <a:t>tutoring</a:t>
            </a:r>
          </a:p>
        </p:txBody>
      </p:sp>
    </p:spTree>
    <p:extLst>
      <p:ext uri="{BB962C8B-B14F-4D97-AF65-F5344CB8AC3E}">
        <p14:creationId xmlns:p14="http://schemas.microsoft.com/office/powerpoint/2010/main" val="402984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0629" y="860268"/>
            <a:ext cx="52993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</a:p>
          <a:p>
            <a:pPr algn="ctr"/>
            <a:endParaRPr lang="en-US" sz="2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+mj-lt"/>
              </a:rPr>
              <a:t>The Community Partnership Model</a:t>
            </a:r>
          </a:p>
          <a:p>
            <a:pPr algn="ctr"/>
            <a:r>
              <a:rPr lang="en-US" i="1" dirty="0">
                <a:latin typeface="+mj-lt"/>
                <a:cs typeface="Times New Roman" panose="02020603050405020304" pitchFamily="18" charset="0"/>
              </a:rPr>
              <a:t>Amy Ellis, UCF Center for Community Schools </a:t>
            </a:r>
          </a:p>
          <a:p>
            <a:pPr algn="ctr"/>
            <a:endParaRPr lang="en-US" b="1" dirty="0">
              <a:solidFill>
                <a:srgbClr val="000000">
                  <a:lumMod val="85000"/>
                </a:srgbClr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rgbClr val="000000">
                    <a:lumMod val="85000"/>
                  </a:srgbClr>
                </a:solidFill>
                <a:latin typeface="+mj-lt"/>
              </a:rPr>
              <a:t>The Challenge and Successes</a:t>
            </a:r>
          </a:p>
          <a:p>
            <a:pPr algn="ctr"/>
            <a:r>
              <a:rPr lang="en-US" i="1" dirty="0">
                <a:solidFill>
                  <a:srgbClr val="000000">
                    <a:lumMod val="85000"/>
                  </a:srgbClr>
                </a:solidFill>
                <a:latin typeface="+mj-lt"/>
              </a:rPr>
              <a:t>Jarvis Wheeler, Children’s Home Society of Florida</a:t>
            </a:r>
          </a:p>
          <a:p>
            <a:pPr algn="ctr"/>
            <a:endParaRPr lang="en-US" b="1" i="1" dirty="0">
              <a:solidFill>
                <a:srgbClr val="000000">
                  <a:lumMod val="85000"/>
                </a:srgbClr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rgbClr val="000000">
                    <a:lumMod val="85000"/>
                  </a:srgbClr>
                </a:solidFill>
                <a:latin typeface="+mj-lt"/>
              </a:rPr>
              <a:t>Development and Legislative Commitment</a:t>
            </a:r>
          </a:p>
          <a:p>
            <a:pPr algn="ctr"/>
            <a:r>
              <a:rPr lang="en-US" i="1" dirty="0">
                <a:solidFill>
                  <a:srgbClr val="000000">
                    <a:lumMod val="85000"/>
                  </a:srgbClr>
                </a:solidFill>
                <a:latin typeface="+mj-lt"/>
              </a:rPr>
              <a:t>Summer Pfeiffer, Children’s Home Society of Florida</a:t>
            </a:r>
          </a:p>
          <a:p>
            <a:pPr algn="ctr"/>
            <a:endParaRPr lang="en-US" b="1" i="1" dirty="0">
              <a:solidFill>
                <a:srgbClr val="000000">
                  <a:lumMod val="85000"/>
                </a:srgbClr>
              </a:solidFill>
              <a:latin typeface="Book Antiqua" pitchFamily="18" charset="0"/>
            </a:endParaRPr>
          </a:p>
          <a:p>
            <a:pPr algn="ctr"/>
            <a:endParaRPr lang="en-US" b="1" i="1" dirty="0">
              <a:solidFill>
                <a:srgbClr val="000000">
                  <a:lumMod val="85000"/>
                </a:srgbClr>
              </a:solidFill>
              <a:latin typeface="Book Antiqua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429" y="4940649"/>
            <a:ext cx="2212491" cy="870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4999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309875" y="5334059"/>
            <a:ext cx="383955" cy="372662"/>
          </a:xfrm>
          <a:custGeom>
            <a:avLst/>
            <a:gdLst>
              <a:gd name="connsiteX0" fmla="*/ 422350 w 422350"/>
              <a:gd name="connsiteY0" fmla="*/ 72466 h 422350"/>
              <a:gd name="connsiteX1" fmla="*/ 72466 w 422350"/>
              <a:gd name="connsiteY1" fmla="*/ 72466 h 422350"/>
              <a:gd name="connsiteX2" fmla="*/ 72466 w 422350"/>
              <a:gd name="connsiteY2" fmla="*/ 422350 h 422350"/>
              <a:gd name="connsiteX3" fmla="*/ 422350 w 422350"/>
              <a:gd name="connsiteY3" fmla="*/ 72466 h 422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0">
                <a:moveTo>
                  <a:pt x="422350" y="72466"/>
                </a:moveTo>
                <a:cubicBezTo>
                  <a:pt x="325729" y="-24155"/>
                  <a:pt x="169088" y="-24155"/>
                  <a:pt x="72466" y="72466"/>
                </a:cubicBezTo>
                <a:cubicBezTo>
                  <a:pt x="-24155" y="169087"/>
                  <a:pt x="-24155" y="325729"/>
                  <a:pt x="72466" y="422350"/>
                </a:cubicBezTo>
                <a:lnTo>
                  <a:pt x="422350" y="72466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322452" y="5488327"/>
            <a:ext cx="383955" cy="372663"/>
          </a:xfrm>
          <a:custGeom>
            <a:avLst/>
            <a:gdLst>
              <a:gd name="connsiteX0" fmla="*/ 349884 w 422350"/>
              <a:gd name="connsiteY0" fmla="*/ 0 h 422351"/>
              <a:gd name="connsiteX1" fmla="*/ 0 w 422350"/>
              <a:gd name="connsiteY1" fmla="*/ 349885 h 422351"/>
              <a:gd name="connsiteX2" fmla="*/ 349884 w 422350"/>
              <a:gd name="connsiteY2" fmla="*/ 349885 h 422351"/>
              <a:gd name="connsiteX3" fmla="*/ 349884 w 422350"/>
              <a:gd name="connsiteY3" fmla="*/ 0 h 422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1">
                <a:moveTo>
                  <a:pt x="349884" y="0"/>
                </a:moveTo>
                <a:lnTo>
                  <a:pt x="0" y="349885"/>
                </a:lnTo>
                <a:cubicBezTo>
                  <a:pt x="96622" y="446506"/>
                  <a:pt x="253263" y="446506"/>
                  <a:pt x="349884" y="349885"/>
                </a:cubicBezTo>
                <a:cubicBezTo>
                  <a:pt x="446506" y="253263"/>
                  <a:pt x="446506" y="96621"/>
                  <a:pt x="349884" y="0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84844" y="5329891"/>
            <a:ext cx="522755" cy="527741"/>
          </a:xfrm>
          <a:custGeom>
            <a:avLst/>
            <a:gdLst>
              <a:gd name="connsiteX0" fmla="*/ 299046 w 575030"/>
              <a:gd name="connsiteY0" fmla="*/ 0 h 598106"/>
              <a:gd name="connsiteX1" fmla="*/ 0 w 575030"/>
              <a:gd name="connsiteY1" fmla="*/ 299046 h 598106"/>
              <a:gd name="connsiteX2" fmla="*/ 299046 w 575030"/>
              <a:gd name="connsiteY2" fmla="*/ 598106 h 598106"/>
              <a:gd name="connsiteX3" fmla="*/ 575030 w 575030"/>
              <a:gd name="connsiteY3" fmla="*/ 322122 h 598106"/>
              <a:gd name="connsiteX4" fmla="*/ 299046 w 575030"/>
              <a:gd name="connsiteY4" fmla="*/ 322122 h 598106"/>
              <a:gd name="connsiteX5" fmla="*/ 299046 w 575030"/>
              <a:gd name="connsiteY5" fmla="*/ 0 h 5981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75030" h="598106">
                <a:moveTo>
                  <a:pt x="299046" y="0"/>
                </a:moveTo>
                <a:cubicBezTo>
                  <a:pt x="133883" y="0"/>
                  <a:pt x="0" y="133896"/>
                  <a:pt x="0" y="299046"/>
                </a:cubicBezTo>
                <a:cubicBezTo>
                  <a:pt x="0" y="464210"/>
                  <a:pt x="133883" y="598106"/>
                  <a:pt x="299046" y="598106"/>
                </a:cubicBezTo>
                <a:cubicBezTo>
                  <a:pt x="451472" y="598106"/>
                  <a:pt x="575030" y="474535"/>
                  <a:pt x="575030" y="322122"/>
                </a:cubicBezTo>
                <a:lnTo>
                  <a:pt x="299046" y="322122"/>
                </a:lnTo>
                <a:lnTo>
                  <a:pt x="299046" y="0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479384" y="5334062"/>
            <a:ext cx="247580" cy="240299"/>
          </a:xfrm>
          <a:custGeom>
            <a:avLst/>
            <a:gdLst>
              <a:gd name="connsiteX0" fmla="*/ 136169 w 272338"/>
              <a:gd name="connsiteY0" fmla="*/ 272338 h 272339"/>
              <a:gd name="connsiteX1" fmla="*/ 272338 w 272338"/>
              <a:gd name="connsiteY1" fmla="*/ 136169 h 272339"/>
              <a:gd name="connsiteX2" fmla="*/ 136169 w 272338"/>
              <a:gd name="connsiteY2" fmla="*/ 0 h 272339"/>
              <a:gd name="connsiteX3" fmla="*/ 0 w 272338"/>
              <a:gd name="connsiteY3" fmla="*/ 136169 h 272339"/>
              <a:gd name="connsiteX4" fmla="*/ 136169 w 272338"/>
              <a:gd name="connsiteY4" fmla="*/ 272338 h 272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2338" h="272339">
                <a:moveTo>
                  <a:pt x="136169" y="272338"/>
                </a:moveTo>
                <a:cubicBezTo>
                  <a:pt x="211378" y="272338"/>
                  <a:pt x="272338" y="211378"/>
                  <a:pt x="272338" y="136169"/>
                </a:cubicBezTo>
                <a:cubicBezTo>
                  <a:pt x="272338" y="60960"/>
                  <a:pt x="211378" y="0"/>
                  <a:pt x="136169" y="0"/>
                </a:cubicBezTo>
                <a:cubicBezTo>
                  <a:pt x="60972" y="0"/>
                  <a:pt x="0" y="60960"/>
                  <a:pt x="0" y="136169"/>
                </a:cubicBezTo>
                <a:cubicBezTo>
                  <a:pt x="0" y="211378"/>
                  <a:pt x="60972" y="272338"/>
                  <a:pt x="136169" y="272338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033911" y="5329891"/>
            <a:ext cx="250894" cy="527617"/>
          </a:xfrm>
          <a:custGeom>
            <a:avLst/>
            <a:gdLst>
              <a:gd name="connsiteX0" fmla="*/ 0 w 275983"/>
              <a:gd name="connsiteY0" fmla="*/ 0 h 597966"/>
              <a:gd name="connsiteX1" fmla="*/ 0 w 275983"/>
              <a:gd name="connsiteY1" fmla="*/ 321983 h 597966"/>
              <a:gd name="connsiteX2" fmla="*/ 0 w 275983"/>
              <a:gd name="connsiteY2" fmla="*/ 460108 h 597966"/>
              <a:gd name="connsiteX3" fmla="*/ 0 w 275983"/>
              <a:gd name="connsiteY3" fmla="*/ 460108 h 597966"/>
              <a:gd name="connsiteX4" fmla="*/ 137985 w 275983"/>
              <a:gd name="connsiteY4" fmla="*/ 597966 h 597966"/>
              <a:gd name="connsiteX5" fmla="*/ 275971 w 275983"/>
              <a:gd name="connsiteY5" fmla="*/ 460108 h 597966"/>
              <a:gd name="connsiteX6" fmla="*/ 275983 w 275983"/>
              <a:gd name="connsiteY6" fmla="*/ 460108 h 597966"/>
              <a:gd name="connsiteX7" fmla="*/ 275983 w 275983"/>
              <a:gd name="connsiteY7" fmla="*/ 321983 h 597966"/>
              <a:gd name="connsiteX8" fmla="*/ 275983 w 275983"/>
              <a:gd name="connsiteY8" fmla="*/ 275983 h 597966"/>
              <a:gd name="connsiteX9" fmla="*/ 0 w 275983"/>
              <a:gd name="connsiteY9" fmla="*/ 0 h 597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5983" h="597966">
                <a:moveTo>
                  <a:pt x="0" y="0"/>
                </a:moveTo>
                <a:lnTo>
                  <a:pt x="0" y="321983"/>
                </a:lnTo>
                <a:lnTo>
                  <a:pt x="0" y="460108"/>
                </a:lnTo>
                <a:lnTo>
                  <a:pt x="0" y="460108"/>
                </a:lnTo>
                <a:cubicBezTo>
                  <a:pt x="76" y="536257"/>
                  <a:pt x="61824" y="597966"/>
                  <a:pt x="137985" y="597966"/>
                </a:cubicBezTo>
                <a:cubicBezTo>
                  <a:pt x="214160" y="597966"/>
                  <a:pt x="275907" y="536257"/>
                  <a:pt x="275971" y="460108"/>
                </a:cubicBezTo>
                <a:lnTo>
                  <a:pt x="275983" y="460108"/>
                </a:lnTo>
                <a:lnTo>
                  <a:pt x="275983" y="321983"/>
                </a:lnTo>
                <a:lnTo>
                  <a:pt x="275983" y="275983"/>
                </a:lnTo>
                <a:cubicBezTo>
                  <a:pt x="275983" y="123558"/>
                  <a:pt x="152425" y="0"/>
                  <a:pt x="0" y="0"/>
                </a:cubicBezTo>
              </a:path>
            </a:pathLst>
          </a:custGeom>
          <a:solidFill>
            <a:srgbClr val="FCCA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376047" y="1973462"/>
            <a:ext cx="3195308" cy="23196"/>
          </a:xfrm>
          <a:custGeom>
            <a:avLst/>
            <a:gdLst>
              <a:gd name="connsiteX0" fmla="*/ 6572 w 3514839"/>
              <a:gd name="connsiteY0" fmla="*/ 6572 h 26289"/>
              <a:gd name="connsiteX1" fmla="*/ 3508267 w 3514839"/>
              <a:gd name="connsiteY1" fmla="*/ 6572 h 26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14839" h="26289">
                <a:moveTo>
                  <a:pt x="6572" y="6572"/>
                </a:moveTo>
                <a:lnTo>
                  <a:pt x="3508267" y="657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376047" y="2430934"/>
            <a:ext cx="3195308" cy="23196"/>
          </a:xfrm>
          <a:custGeom>
            <a:avLst/>
            <a:gdLst>
              <a:gd name="connsiteX0" fmla="*/ 6572 w 3514839"/>
              <a:gd name="connsiteY0" fmla="*/ 6572 h 26289"/>
              <a:gd name="connsiteX1" fmla="*/ 3508267 w 3514839"/>
              <a:gd name="connsiteY1" fmla="*/ 6572 h 26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14839" h="26289">
                <a:moveTo>
                  <a:pt x="6572" y="6572"/>
                </a:moveTo>
                <a:lnTo>
                  <a:pt x="3508267" y="657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376047" y="2888405"/>
            <a:ext cx="3195308" cy="23196"/>
          </a:xfrm>
          <a:custGeom>
            <a:avLst/>
            <a:gdLst>
              <a:gd name="connsiteX0" fmla="*/ 6572 w 3514839"/>
              <a:gd name="connsiteY0" fmla="*/ 6572 h 26289"/>
              <a:gd name="connsiteX1" fmla="*/ 3508267 w 3514839"/>
              <a:gd name="connsiteY1" fmla="*/ 6572 h 26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14839" h="26289">
                <a:moveTo>
                  <a:pt x="6572" y="6572"/>
                </a:moveTo>
                <a:lnTo>
                  <a:pt x="3508267" y="657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376047" y="3345855"/>
            <a:ext cx="3195308" cy="23196"/>
          </a:xfrm>
          <a:custGeom>
            <a:avLst/>
            <a:gdLst>
              <a:gd name="connsiteX0" fmla="*/ 6572 w 3514839"/>
              <a:gd name="connsiteY0" fmla="*/ 6572 h 26289"/>
              <a:gd name="connsiteX1" fmla="*/ 3508267 w 3514839"/>
              <a:gd name="connsiteY1" fmla="*/ 6572 h 26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14839" h="26289">
                <a:moveTo>
                  <a:pt x="6572" y="6572"/>
                </a:moveTo>
                <a:lnTo>
                  <a:pt x="3508267" y="657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376047" y="3803326"/>
            <a:ext cx="3195308" cy="23196"/>
          </a:xfrm>
          <a:custGeom>
            <a:avLst/>
            <a:gdLst>
              <a:gd name="connsiteX0" fmla="*/ 6572 w 3514839"/>
              <a:gd name="connsiteY0" fmla="*/ 6572 h 26289"/>
              <a:gd name="connsiteX1" fmla="*/ 3508267 w 3514839"/>
              <a:gd name="connsiteY1" fmla="*/ 6572 h 26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14839" h="26289">
                <a:moveTo>
                  <a:pt x="6572" y="6572"/>
                </a:moveTo>
                <a:lnTo>
                  <a:pt x="3508267" y="657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376047" y="4260797"/>
            <a:ext cx="3195308" cy="23196"/>
          </a:xfrm>
          <a:custGeom>
            <a:avLst/>
            <a:gdLst>
              <a:gd name="connsiteX0" fmla="*/ 6572 w 3514839"/>
              <a:gd name="connsiteY0" fmla="*/ 6572 h 26289"/>
              <a:gd name="connsiteX1" fmla="*/ 3508267 w 3514839"/>
              <a:gd name="connsiteY1" fmla="*/ 6572 h 26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14839" h="26289">
                <a:moveTo>
                  <a:pt x="6572" y="6572"/>
                </a:moveTo>
                <a:lnTo>
                  <a:pt x="3508267" y="657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376047" y="4718269"/>
            <a:ext cx="3195308" cy="23196"/>
          </a:xfrm>
          <a:custGeom>
            <a:avLst/>
            <a:gdLst>
              <a:gd name="connsiteX0" fmla="*/ 6572 w 3514839"/>
              <a:gd name="connsiteY0" fmla="*/ 6572 h 26289"/>
              <a:gd name="connsiteX1" fmla="*/ 3508267 w 3514839"/>
              <a:gd name="connsiteY1" fmla="*/ 6572 h 26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14839" h="26289">
                <a:moveTo>
                  <a:pt x="6572" y="6572"/>
                </a:moveTo>
                <a:lnTo>
                  <a:pt x="3508267" y="657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683150" y="2218877"/>
            <a:ext cx="349400" cy="2493589"/>
          </a:xfrm>
          <a:custGeom>
            <a:avLst/>
            <a:gdLst>
              <a:gd name="connsiteX0" fmla="*/ 0 w 384340"/>
              <a:gd name="connsiteY0" fmla="*/ 2826067 h 2826067"/>
              <a:gd name="connsiteX1" fmla="*/ 384340 w 384340"/>
              <a:gd name="connsiteY1" fmla="*/ 2826067 h 2826067"/>
              <a:gd name="connsiteX2" fmla="*/ 384340 w 384340"/>
              <a:gd name="connsiteY2" fmla="*/ 0 h 2826067"/>
              <a:gd name="connsiteX3" fmla="*/ 0 w 384340"/>
              <a:gd name="connsiteY3" fmla="*/ 0 h 2826067"/>
              <a:gd name="connsiteX4" fmla="*/ 0 w 384340"/>
              <a:gd name="connsiteY4" fmla="*/ 2826067 h 28260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4340" h="2826067">
                <a:moveTo>
                  <a:pt x="0" y="2826067"/>
                </a:moveTo>
                <a:lnTo>
                  <a:pt x="384340" y="2826067"/>
                </a:lnTo>
                <a:lnTo>
                  <a:pt x="384340" y="0"/>
                </a:lnTo>
                <a:lnTo>
                  <a:pt x="0" y="0"/>
                </a:lnTo>
                <a:lnTo>
                  <a:pt x="0" y="2826067"/>
                </a:lnTo>
              </a:path>
            </a:pathLst>
          </a:custGeom>
          <a:solidFill>
            <a:srgbClr val="7976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243045" y="4004289"/>
            <a:ext cx="349400" cy="708177"/>
          </a:xfrm>
          <a:custGeom>
            <a:avLst/>
            <a:gdLst>
              <a:gd name="connsiteX0" fmla="*/ 0 w 384340"/>
              <a:gd name="connsiteY0" fmla="*/ 802601 h 802601"/>
              <a:gd name="connsiteX1" fmla="*/ 384340 w 384340"/>
              <a:gd name="connsiteY1" fmla="*/ 802601 h 802601"/>
              <a:gd name="connsiteX2" fmla="*/ 384340 w 384340"/>
              <a:gd name="connsiteY2" fmla="*/ 0 h 802601"/>
              <a:gd name="connsiteX3" fmla="*/ 0 w 384340"/>
              <a:gd name="connsiteY3" fmla="*/ 0 h 802601"/>
              <a:gd name="connsiteX4" fmla="*/ 0 w 384340"/>
              <a:gd name="connsiteY4" fmla="*/ 802601 h 8026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4340" h="802601">
                <a:moveTo>
                  <a:pt x="0" y="802601"/>
                </a:moveTo>
                <a:lnTo>
                  <a:pt x="384340" y="802601"/>
                </a:lnTo>
                <a:lnTo>
                  <a:pt x="384340" y="0"/>
                </a:lnTo>
                <a:lnTo>
                  <a:pt x="0" y="0"/>
                </a:lnTo>
                <a:lnTo>
                  <a:pt x="0" y="802601"/>
                </a:lnTo>
              </a:path>
            </a:pathLst>
          </a:custGeom>
          <a:solidFill>
            <a:srgbClr val="7976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032908" y="2346692"/>
            <a:ext cx="349400" cy="2365774"/>
          </a:xfrm>
          <a:custGeom>
            <a:avLst/>
            <a:gdLst>
              <a:gd name="connsiteX0" fmla="*/ 0 w 384340"/>
              <a:gd name="connsiteY0" fmla="*/ 2681211 h 2681211"/>
              <a:gd name="connsiteX1" fmla="*/ 384340 w 384340"/>
              <a:gd name="connsiteY1" fmla="*/ 2681211 h 2681211"/>
              <a:gd name="connsiteX2" fmla="*/ 384340 w 384340"/>
              <a:gd name="connsiteY2" fmla="*/ 0 h 2681211"/>
              <a:gd name="connsiteX3" fmla="*/ 0 w 384340"/>
              <a:gd name="connsiteY3" fmla="*/ 0 h 2681211"/>
              <a:gd name="connsiteX4" fmla="*/ 0 w 384340"/>
              <a:gd name="connsiteY4" fmla="*/ 2681211 h 26812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4340" h="2681211">
                <a:moveTo>
                  <a:pt x="0" y="2681211"/>
                </a:moveTo>
                <a:lnTo>
                  <a:pt x="384340" y="2681211"/>
                </a:lnTo>
                <a:lnTo>
                  <a:pt x="384340" y="0"/>
                </a:lnTo>
                <a:lnTo>
                  <a:pt x="0" y="0"/>
                </a:lnTo>
                <a:lnTo>
                  <a:pt x="0" y="2681211"/>
                </a:lnTo>
              </a:path>
            </a:pathLst>
          </a:custGeom>
          <a:solidFill>
            <a:srgbClr val="1B6C2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5592803" y="4133726"/>
            <a:ext cx="349400" cy="578739"/>
          </a:xfrm>
          <a:custGeom>
            <a:avLst/>
            <a:gdLst>
              <a:gd name="connsiteX0" fmla="*/ 0 w 384340"/>
              <a:gd name="connsiteY0" fmla="*/ 655904 h 655904"/>
              <a:gd name="connsiteX1" fmla="*/ 384340 w 384340"/>
              <a:gd name="connsiteY1" fmla="*/ 655904 h 655904"/>
              <a:gd name="connsiteX2" fmla="*/ 384340 w 384340"/>
              <a:gd name="connsiteY2" fmla="*/ 0 h 655904"/>
              <a:gd name="connsiteX3" fmla="*/ 0 w 384340"/>
              <a:gd name="connsiteY3" fmla="*/ 0 h 655904"/>
              <a:gd name="connsiteX4" fmla="*/ 0 w 384340"/>
              <a:gd name="connsiteY4" fmla="*/ 655904 h 6559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4340" h="655904">
                <a:moveTo>
                  <a:pt x="0" y="655904"/>
                </a:moveTo>
                <a:lnTo>
                  <a:pt x="384340" y="655904"/>
                </a:lnTo>
                <a:lnTo>
                  <a:pt x="384340" y="0"/>
                </a:lnTo>
                <a:lnTo>
                  <a:pt x="0" y="0"/>
                </a:lnTo>
                <a:lnTo>
                  <a:pt x="0" y="655904"/>
                </a:lnTo>
              </a:path>
            </a:pathLst>
          </a:custGeom>
          <a:solidFill>
            <a:srgbClr val="1B6C2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382677" y="2396792"/>
            <a:ext cx="349400" cy="2315673"/>
          </a:xfrm>
          <a:custGeom>
            <a:avLst/>
            <a:gdLst>
              <a:gd name="connsiteX0" fmla="*/ 0 w 384340"/>
              <a:gd name="connsiteY0" fmla="*/ 2624429 h 2624429"/>
              <a:gd name="connsiteX1" fmla="*/ 384340 w 384340"/>
              <a:gd name="connsiteY1" fmla="*/ 2624429 h 2624429"/>
              <a:gd name="connsiteX2" fmla="*/ 384340 w 384340"/>
              <a:gd name="connsiteY2" fmla="*/ 0 h 2624429"/>
              <a:gd name="connsiteX3" fmla="*/ 0 w 384340"/>
              <a:gd name="connsiteY3" fmla="*/ 0 h 2624429"/>
              <a:gd name="connsiteX4" fmla="*/ 0 w 384340"/>
              <a:gd name="connsiteY4" fmla="*/ 2624429 h 2624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4340" h="2624429">
                <a:moveTo>
                  <a:pt x="0" y="2624429"/>
                </a:moveTo>
                <a:lnTo>
                  <a:pt x="384340" y="2624429"/>
                </a:lnTo>
                <a:lnTo>
                  <a:pt x="384340" y="0"/>
                </a:lnTo>
                <a:lnTo>
                  <a:pt x="0" y="0"/>
                </a:lnTo>
                <a:lnTo>
                  <a:pt x="0" y="2624429"/>
                </a:lnTo>
              </a:path>
            </a:pathLst>
          </a:custGeom>
          <a:solidFill>
            <a:srgbClr val="FDB6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942572" y="4200536"/>
            <a:ext cx="349400" cy="511929"/>
          </a:xfrm>
          <a:custGeom>
            <a:avLst/>
            <a:gdLst>
              <a:gd name="connsiteX0" fmla="*/ 0 w 384340"/>
              <a:gd name="connsiteY0" fmla="*/ 580186 h 580186"/>
              <a:gd name="connsiteX1" fmla="*/ 384340 w 384340"/>
              <a:gd name="connsiteY1" fmla="*/ 580186 h 580186"/>
              <a:gd name="connsiteX2" fmla="*/ 384340 w 384340"/>
              <a:gd name="connsiteY2" fmla="*/ 0 h 580186"/>
              <a:gd name="connsiteX3" fmla="*/ 0 w 384340"/>
              <a:gd name="connsiteY3" fmla="*/ 0 h 580186"/>
              <a:gd name="connsiteX4" fmla="*/ 0 w 384340"/>
              <a:gd name="connsiteY4" fmla="*/ 580186 h 580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4340" h="580186">
                <a:moveTo>
                  <a:pt x="0" y="580186"/>
                </a:moveTo>
                <a:lnTo>
                  <a:pt x="384340" y="580186"/>
                </a:lnTo>
                <a:lnTo>
                  <a:pt x="384340" y="0"/>
                </a:lnTo>
                <a:lnTo>
                  <a:pt x="0" y="0"/>
                </a:lnTo>
                <a:lnTo>
                  <a:pt x="0" y="580186"/>
                </a:lnTo>
              </a:path>
            </a:pathLst>
          </a:custGeom>
          <a:solidFill>
            <a:srgbClr val="FDB6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926731" y="2797616"/>
            <a:ext cx="137655" cy="133596"/>
          </a:xfrm>
          <a:custGeom>
            <a:avLst/>
            <a:gdLst>
              <a:gd name="connsiteX0" fmla="*/ 0 w 151421"/>
              <a:gd name="connsiteY0" fmla="*/ 151409 h 151409"/>
              <a:gd name="connsiteX1" fmla="*/ 151421 w 151421"/>
              <a:gd name="connsiteY1" fmla="*/ 151409 h 151409"/>
              <a:gd name="connsiteX2" fmla="*/ 151421 w 151421"/>
              <a:gd name="connsiteY2" fmla="*/ 0 h 151409"/>
              <a:gd name="connsiteX3" fmla="*/ 0 w 151421"/>
              <a:gd name="connsiteY3" fmla="*/ 0 h 151409"/>
              <a:gd name="connsiteX4" fmla="*/ 0 w 151421"/>
              <a:gd name="connsiteY4" fmla="*/ 151409 h 1514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1421" h="151409">
                <a:moveTo>
                  <a:pt x="0" y="151409"/>
                </a:moveTo>
                <a:lnTo>
                  <a:pt x="151421" y="151409"/>
                </a:lnTo>
                <a:lnTo>
                  <a:pt x="151421" y="0"/>
                </a:lnTo>
                <a:lnTo>
                  <a:pt x="0" y="0"/>
                </a:lnTo>
                <a:lnTo>
                  <a:pt x="0" y="151409"/>
                </a:lnTo>
              </a:path>
            </a:pathLst>
          </a:custGeom>
          <a:solidFill>
            <a:srgbClr val="7976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926731" y="3089888"/>
            <a:ext cx="137655" cy="133596"/>
          </a:xfrm>
          <a:custGeom>
            <a:avLst/>
            <a:gdLst>
              <a:gd name="connsiteX0" fmla="*/ 0 w 151421"/>
              <a:gd name="connsiteY0" fmla="*/ 151409 h 151409"/>
              <a:gd name="connsiteX1" fmla="*/ 151421 w 151421"/>
              <a:gd name="connsiteY1" fmla="*/ 151409 h 151409"/>
              <a:gd name="connsiteX2" fmla="*/ 151421 w 151421"/>
              <a:gd name="connsiteY2" fmla="*/ 0 h 151409"/>
              <a:gd name="connsiteX3" fmla="*/ 0 w 151421"/>
              <a:gd name="connsiteY3" fmla="*/ 0 h 151409"/>
              <a:gd name="connsiteX4" fmla="*/ 0 w 151421"/>
              <a:gd name="connsiteY4" fmla="*/ 151409 h 1514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1421" h="151409">
                <a:moveTo>
                  <a:pt x="0" y="151409"/>
                </a:moveTo>
                <a:lnTo>
                  <a:pt x="151421" y="151409"/>
                </a:lnTo>
                <a:lnTo>
                  <a:pt x="151421" y="0"/>
                </a:lnTo>
                <a:lnTo>
                  <a:pt x="0" y="0"/>
                </a:lnTo>
                <a:lnTo>
                  <a:pt x="0" y="151409"/>
                </a:lnTo>
              </a:path>
            </a:pathLst>
          </a:custGeom>
          <a:solidFill>
            <a:srgbClr val="1B6C2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6926731" y="3382160"/>
            <a:ext cx="137655" cy="133596"/>
          </a:xfrm>
          <a:custGeom>
            <a:avLst/>
            <a:gdLst>
              <a:gd name="connsiteX0" fmla="*/ 0 w 151421"/>
              <a:gd name="connsiteY0" fmla="*/ 151409 h 151409"/>
              <a:gd name="connsiteX1" fmla="*/ 151421 w 151421"/>
              <a:gd name="connsiteY1" fmla="*/ 151409 h 151409"/>
              <a:gd name="connsiteX2" fmla="*/ 151421 w 151421"/>
              <a:gd name="connsiteY2" fmla="*/ 0 h 151409"/>
              <a:gd name="connsiteX3" fmla="*/ 0 w 151421"/>
              <a:gd name="connsiteY3" fmla="*/ 0 h 151409"/>
              <a:gd name="connsiteX4" fmla="*/ 0 w 151421"/>
              <a:gd name="connsiteY4" fmla="*/ 151409 h 1514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1421" h="151409">
                <a:moveTo>
                  <a:pt x="0" y="151409"/>
                </a:moveTo>
                <a:lnTo>
                  <a:pt x="151421" y="151409"/>
                </a:lnTo>
                <a:lnTo>
                  <a:pt x="151421" y="0"/>
                </a:lnTo>
                <a:lnTo>
                  <a:pt x="0" y="0"/>
                </a:lnTo>
                <a:lnTo>
                  <a:pt x="0" y="151409"/>
                </a:lnTo>
              </a:path>
            </a:pathLst>
          </a:custGeom>
          <a:solidFill>
            <a:srgbClr val="FDB6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818" y="1938618"/>
            <a:ext cx="1662545" cy="1602441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31441"/>
            <a:ext cx="9144000" cy="18265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2174936" y="3248107"/>
            <a:ext cx="1330492" cy="182494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077"/>
              </a:lnSpc>
            </a:pPr>
            <a:r>
              <a:rPr lang="en-US" altLang="zh-CN" sz="10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CALLS</a:t>
            </a:r>
            <a:r>
              <a:rPr lang="en-US" altLang="zh-CN" sz="10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0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FOR</a:t>
            </a:r>
            <a:r>
              <a:rPr lang="en-US" altLang="zh-CN" sz="10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0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SERVICE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5461000" y="4784912"/>
            <a:ext cx="571602" cy="244411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FIGHT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740727" y="4784912"/>
            <a:ext cx="887487" cy="246614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BATTERY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4652819" y="5087471"/>
            <a:ext cx="668453" cy="195318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167"/>
              </a:lnSpc>
            </a:pPr>
            <a:r>
              <a:rPr lang="en-US" altLang="zh-CN" sz="11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OFFENSE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7100455" y="2812676"/>
            <a:ext cx="314189" cy="759575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167"/>
              </a:lnSpc>
            </a:pPr>
            <a:r>
              <a:rPr lang="en-US" altLang="zh-CN" sz="11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2014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346"/>
              </a:lnSpc>
            </a:pPr>
            <a:r>
              <a:rPr lang="en-US" altLang="zh-CN" sz="11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2015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346"/>
              </a:lnSpc>
            </a:pPr>
            <a:r>
              <a:rPr lang="en-US" altLang="zh-CN" sz="11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2016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3044099" y="1701800"/>
            <a:ext cx="353285" cy="3273084"/>
          </a:xfrm>
          <a:prstGeom prst="rect">
            <a:avLst/>
          </a:prstGeom>
          <a:noFill/>
        </p:spPr>
        <p:txBody>
          <a:bodyPr wrap="square" lIns="0" tIns="0" rIns="0" bIns="41029" rtlCol="0">
            <a:spAutoFit/>
          </a:bodyPr>
          <a:lstStyle/>
          <a:p>
            <a:pPr>
              <a:lnSpc>
                <a:spcPts val="3590"/>
              </a:lnSpc>
              <a:tabLst>
                <a:tab pos="22794" algn="l"/>
                <a:tab pos="170955" algn="l"/>
              </a:tabLst>
            </a:pPr>
            <a:r>
              <a:rPr lang="en-US" altLang="zh-CN" sz="11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600</a:t>
            </a:r>
          </a:p>
          <a:p>
            <a:pPr>
              <a:lnSpc>
                <a:spcPts val="3590"/>
              </a:lnSpc>
              <a:tabLst>
                <a:tab pos="22794" algn="l"/>
                <a:tab pos="170955" algn="l"/>
              </a:tabLst>
            </a:pPr>
            <a:r>
              <a:rPr lang="en-US" altLang="zh-CN" sz="11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500</a:t>
            </a:r>
          </a:p>
          <a:p>
            <a:pPr>
              <a:lnSpc>
                <a:spcPts val="3590"/>
              </a:lnSpc>
              <a:tabLst>
                <a:tab pos="22794" algn="l"/>
                <a:tab pos="170955" algn="l"/>
              </a:tabLst>
            </a:pPr>
            <a:r>
              <a:rPr lang="en-US" altLang="zh-CN" sz="11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400</a:t>
            </a:r>
          </a:p>
          <a:p>
            <a:pPr>
              <a:lnSpc>
                <a:spcPts val="3590"/>
              </a:lnSpc>
              <a:tabLst>
                <a:tab pos="22794" algn="l"/>
                <a:tab pos="170955" algn="l"/>
              </a:tabLst>
            </a:pPr>
            <a:r>
              <a:rPr lang="en-US" altLang="zh-CN" sz="11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300</a:t>
            </a:r>
          </a:p>
          <a:p>
            <a:pPr>
              <a:lnSpc>
                <a:spcPts val="3590"/>
              </a:lnSpc>
              <a:tabLst>
                <a:tab pos="22794" algn="l"/>
                <a:tab pos="170955" algn="l"/>
              </a:tabLst>
            </a:pPr>
            <a:r>
              <a:rPr lang="en-US" altLang="zh-CN" sz="11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200</a:t>
            </a:r>
          </a:p>
          <a:p>
            <a:pPr>
              <a:lnSpc>
                <a:spcPts val="3590"/>
              </a:lnSpc>
              <a:tabLst>
                <a:tab pos="22794" algn="l"/>
                <a:tab pos="170955" algn="l"/>
              </a:tabLst>
            </a:pPr>
            <a:r>
              <a:rPr lang="en-US" altLang="zh-CN" sz="11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100</a:t>
            </a:r>
          </a:p>
          <a:p>
            <a:pPr>
              <a:lnSpc>
                <a:spcPts val="3590"/>
              </a:lnSpc>
              <a:tabLst>
                <a:tab pos="22794" algn="l"/>
                <a:tab pos="170955" algn="l"/>
              </a:tabLst>
            </a:pPr>
            <a:r>
              <a:rPr lang="en-US" altLang="zh-CN" sz="11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78898" y="481843"/>
            <a:ext cx="6455014" cy="1288318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algn="ctr">
              <a:lnSpc>
                <a:spcPts val="3590"/>
              </a:lnSpc>
              <a:tabLst>
                <a:tab pos="284925" algn="l"/>
                <a:tab pos="1629768" algn="l"/>
                <a:tab pos="1641165" algn="l"/>
                <a:tab pos="2199617" algn="l"/>
              </a:tabLst>
            </a:pPr>
            <a:r>
              <a:rPr lang="en-US" altLang="zh-CN" sz="32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Safer</a:t>
            </a:r>
            <a:r>
              <a:rPr lang="en-US" altLang="zh-CN" sz="32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2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&amp;</a:t>
            </a:r>
            <a:r>
              <a:rPr lang="en-US" altLang="zh-CN" sz="32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2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Healthier</a:t>
            </a:r>
            <a:r>
              <a:rPr lang="en-US" altLang="zh-CN" sz="32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2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Communities</a:t>
            </a:r>
          </a:p>
          <a:p>
            <a:pPr algn="ctr">
              <a:lnSpc>
                <a:spcPts val="2423"/>
              </a:lnSpc>
              <a:tabLst>
                <a:tab pos="284925" algn="l"/>
                <a:tab pos="1629768" algn="l"/>
                <a:tab pos="1641165" algn="l"/>
                <a:tab pos="2199617" algn="l"/>
              </a:tabLst>
            </a:pPr>
            <a:r>
              <a:rPr lang="en-US" altLang="zh-CN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Calls</a:t>
            </a:r>
            <a:r>
              <a:rPr lang="en-US" altLang="zh-CN" b="1" dirty="0">
                <a:latin typeface="Museo 700" charset="0"/>
                <a:cs typeface="Museo 700" charset="0"/>
              </a:rPr>
              <a:t> </a:t>
            </a:r>
            <a:r>
              <a:rPr lang="en-US" altLang="zh-CN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for</a:t>
            </a:r>
            <a:r>
              <a:rPr lang="en-US" altLang="zh-CN" b="1" dirty="0">
                <a:latin typeface="Museo 700" charset="0"/>
                <a:cs typeface="Museo 700" charset="0"/>
              </a:rPr>
              <a:t> </a:t>
            </a:r>
            <a:r>
              <a:rPr lang="en-US" altLang="zh-CN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Service</a:t>
            </a:r>
          </a:p>
          <a:p>
            <a:pPr algn="ctr">
              <a:lnSpc>
                <a:spcPts val="1705"/>
              </a:lnSpc>
              <a:tabLst>
                <a:tab pos="284925" algn="l"/>
                <a:tab pos="1629768" algn="l"/>
                <a:tab pos="1641165" algn="l"/>
                <a:tab pos="2199617" algn="l"/>
              </a:tabLst>
            </a:pPr>
            <a:r>
              <a:rPr lang="en-US" altLang="zh-CN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one-mile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radius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of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Evans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High</a:t>
            </a:r>
            <a:r>
              <a:rPr lang="en-US" altLang="zh-CN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School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(A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Community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Partnership</a:t>
            </a:r>
            <a:r>
              <a:rPr lang="en-US" altLang="zh-CN" sz="1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School)</a:t>
            </a:r>
          </a:p>
        </p:txBody>
      </p:sp>
    </p:spTree>
    <p:extLst>
      <p:ext uri="{BB962C8B-B14F-4D97-AF65-F5344CB8AC3E}">
        <p14:creationId xmlns:p14="http://schemas.microsoft.com/office/powerpoint/2010/main" val="2902600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309875" y="5334059"/>
            <a:ext cx="383955" cy="372662"/>
          </a:xfrm>
          <a:custGeom>
            <a:avLst/>
            <a:gdLst>
              <a:gd name="connsiteX0" fmla="*/ 422350 w 422350"/>
              <a:gd name="connsiteY0" fmla="*/ 72466 h 422350"/>
              <a:gd name="connsiteX1" fmla="*/ 72466 w 422350"/>
              <a:gd name="connsiteY1" fmla="*/ 72466 h 422350"/>
              <a:gd name="connsiteX2" fmla="*/ 72466 w 422350"/>
              <a:gd name="connsiteY2" fmla="*/ 422350 h 422350"/>
              <a:gd name="connsiteX3" fmla="*/ 422350 w 422350"/>
              <a:gd name="connsiteY3" fmla="*/ 72466 h 422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0">
                <a:moveTo>
                  <a:pt x="422350" y="72466"/>
                </a:moveTo>
                <a:cubicBezTo>
                  <a:pt x="325729" y="-24155"/>
                  <a:pt x="169088" y="-24155"/>
                  <a:pt x="72466" y="72466"/>
                </a:cubicBezTo>
                <a:cubicBezTo>
                  <a:pt x="-24155" y="169087"/>
                  <a:pt x="-24155" y="325729"/>
                  <a:pt x="72466" y="422350"/>
                </a:cubicBezTo>
                <a:lnTo>
                  <a:pt x="422350" y="72466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322452" y="5488327"/>
            <a:ext cx="383955" cy="372663"/>
          </a:xfrm>
          <a:custGeom>
            <a:avLst/>
            <a:gdLst>
              <a:gd name="connsiteX0" fmla="*/ 349884 w 422350"/>
              <a:gd name="connsiteY0" fmla="*/ 0 h 422351"/>
              <a:gd name="connsiteX1" fmla="*/ 0 w 422350"/>
              <a:gd name="connsiteY1" fmla="*/ 349885 h 422351"/>
              <a:gd name="connsiteX2" fmla="*/ 349884 w 422350"/>
              <a:gd name="connsiteY2" fmla="*/ 349885 h 422351"/>
              <a:gd name="connsiteX3" fmla="*/ 349884 w 422350"/>
              <a:gd name="connsiteY3" fmla="*/ 0 h 422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1">
                <a:moveTo>
                  <a:pt x="349884" y="0"/>
                </a:moveTo>
                <a:lnTo>
                  <a:pt x="0" y="349885"/>
                </a:lnTo>
                <a:cubicBezTo>
                  <a:pt x="96622" y="446506"/>
                  <a:pt x="253263" y="446506"/>
                  <a:pt x="349884" y="349885"/>
                </a:cubicBezTo>
                <a:cubicBezTo>
                  <a:pt x="446506" y="253263"/>
                  <a:pt x="446506" y="96621"/>
                  <a:pt x="349884" y="0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84844" y="5329891"/>
            <a:ext cx="522755" cy="527741"/>
          </a:xfrm>
          <a:custGeom>
            <a:avLst/>
            <a:gdLst>
              <a:gd name="connsiteX0" fmla="*/ 299046 w 575030"/>
              <a:gd name="connsiteY0" fmla="*/ 0 h 598106"/>
              <a:gd name="connsiteX1" fmla="*/ 0 w 575030"/>
              <a:gd name="connsiteY1" fmla="*/ 299046 h 598106"/>
              <a:gd name="connsiteX2" fmla="*/ 299046 w 575030"/>
              <a:gd name="connsiteY2" fmla="*/ 598106 h 598106"/>
              <a:gd name="connsiteX3" fmla="*/ 575030 w 575030"/>
              <a:gd name="connsiteY3" fmla="*/ 322122 h 598106"/>
              <a:gd name="connsiteX4" fmla="*/ 299046 w 575030"/>
              <a:gd name="connsiteY4" fmla="*/ 322122 h 598106"/>
              <a:gd name="connsiteX5" fmla="*/ 299046 w 575030"/>
              <a:gd name="connsiteY5" fmla="*/ 0 h 5981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75030" h="598106">
                <a:moveTo>
                  <a:pt x="299046" y="0"/>
                </a:moveTo>
                <a:cubicBezTo>
                  <a:pt x="133883" y="0"/>
                  <a:pt x="0" y="133896"/>
                  <a:pt x="0" y="299046"/>
                </a:cubicBezTo>
                <a:cubicBezTo>
                  <a:pt x="0" y="464210"/>
                  <a:pt x="133883" y="598106"/>
                  <a:pt x="299046" y="598106"/>
                </a:cubicBezTo>
                <a:cubicBezTo>
                  <a:pt x="451472" y="598106"/>
                  <a:pt x="575030" y="474535"/>
                  <a:pt x="575030" y="322122"/>
                </a:cubicBezTo>
                <a:lnTo>
                  <a:pt x="299046" y="322122"/>
                </a:lnTo>
                <a:lnTo>
                  <a:pt x="299046" y="0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479384" y="5334062"/>
            <a:ext cx="247580" cy="240299"/>
          </a:xfrm>
          <a:custGeom>
            <a:avLst/>
            <a:gdLst>
              <a:gd name="connsiteX0" fmla="*/ 136169 w 272338"/>
              <a:gd name="connsiteY0" fmla="*/ 272338 h 272339"/>
              <a:gd name="connsiteX1" fmla="*/ 272338 w 272338"/>
              <a:gd name="connsiteY1" fmla="*/ 136169 h 272339"/>
              <a:gd name="connsiteX2" fmla="*/ 136169 w 272338"/>
              <a:gd name="connsiteY2" fmla="*/ 0 h 272339"/>
              <a:gd name="connsiteX3" fmla="*/ 0 w 272338"/>
              <a:gd name="connsiteY3" fmla="*/ 136169 h 272339"/>
              <a:gd name="connsiteX4" fmla="*/ 136169 w 272338"/>
              <a:gd name="connsiteY4" fmla="*/ 272338 h 272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2338" h="272339">
                <a:moveTo>
                  <a:pt x="136169" y="272338"/>
                </a:moveTo>
                <a:cubicBezTo>
                  <a:pt x="211378" y="272338"/>
                  <a:pt x="272338" y="211378"/>
                  <a:pt x="272338" y="136169"/>
                </a:cubicBezTo>
                <a:cubicBezTo>
                  <a:pt x="272338" y="60960"/>
                  <a:pt x="211378" y="0"/>
                  <a:pt x="136169" y="0"/>
                </a:cubicBezTo>
                <a:cubicBezTo>
                  <a:pt x="60972" y="0"/>
                  <a:pt x="0" y="60960"/>
                  <a:pt x="0" y="136169"/>
                </a:cubicBezTo>
                <a:cubicBezTo>
                  <a:pt x="0" y="211378"/>
                  <a:pt x="60972" y="272338"/>
                  <a:pt x="136169" y="272338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033911" y="5329891"/>
            <a:ext cx="250894" cy="527617"/>
          </a:xfrm>
          <a:custGeom>
            <a:avLst/>
            <a:gdLst>
              <a:gd name="connsiteX0" fmla="*/ 0 w 275983"/>
              <a:gd name="connsiteY0" fmla="*/ 0 h 597966"/>
              <a:gd name="connsiteX1" fmla="*/ 0 w 275983"/>
              <a:gd name="connsiteY1" fmla="*/ 321983 h 597966"/>
              <a:gd name="connsiteX2" fmla="*/ 0 w 275983"/>
              <a:gd name="connsiteY2" fmla="*/ 460108 h 597966"/>
              <a:gd name="connsiteX3" fmla="*/ 0 w 275983"/>
              <a:gd name="connsiteY3" fmla="*/ 460108 h 597966"/>
              <a:gd name="connsiteX4" fmla="*/ 137985 w 275983"/>
              <a:gd name="connsiteY4" fmla="*/ 597966 h 597966"/>
              <a:gd name="connsiteX5" fmla="*/ 275971 w 275983"/>
              <a:gd name="connsiteY5" fmla="*/ 460108 h 597966"/>
              <a:gd name="connsiteX6" fmla="*/ 275983 w 275983"/>
              <a:gd name="connsiteY6" fmla="*/ 460108 h 597966"/>
              <a:gd name="connsiteX7" fmla="*/ 275983 w 275983"/>
              <a:gd name="connsiteY7" fmla="*/ 321983 h 597966"/>
              <a:gd name="connsiteX8" fmla="*/ 275983 w 275983"/>
              <a:gd name="connsiteY8" fmla="*/ 275983 h 597966"/>
              <a:gd name="connsiteX9" fmla="*/ 0 w 275983"/>
              <a:gd name="connsiteY9" fmla="*/ 0 h 597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5983" h="597966">
                <a:moveTo>
                  <a:pt x="0" y="0"/>
                </a:moveTo>
                <a:lnTo>
                  <a:pt x="0" y="321983"/>
                </a:lnTo>
                <a:lnTo>
                  <a:pt x="0" y="460108"/>
                </a:lnTo>
                <a:lnTo>
                  <a:pt x="0" y="460108"/>
                </a:lnTo>
                <a:cubicBezTo>
                  <a:pt x="76" y="536257"/>
                  <a:pt x="61824" y="597966"/>
                  <a:pt x="137985" y="597966"/>
                </a:cubicBezTo>
                <a:cubicBezTo>
                  <a:pt x="214160" y="597966"/>
                  <a:pt x="275907" y="536257"/>
                  <a:pt x="275971" y="460108"/>
                </a:cubicBezTo>
                <a:lnTo>
                  <a:pt x="275983" y="460108"/>
                </a:lnTo>
                <a:lnTo>
                  <a:pt x="275983" y="321983"/>
                </a:lnTo>
                <a:lnTo>
                  <a:pt x="275983" y="275983"/>
                </a:lnTo>
                <a:cubicBezTo>
                  <a:pt x="275983" y="123558"/>
                  <a:pt x="152425" y="0"/>
                  <a:pt x="0" y="0"/>
                </a:cubicBezTo>
              </a:path>
            </a:pathLst>
          </a:custGeom>
          <a:solidFill>
            <a:srgbClr val="FCCA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859572" y="2082371"/>
            <a:ext cx="2251952" cy="1967226"/>
          </a:xfrm>
          <a:custGeom>
            <a:avLst/>
            <a:gdLst>
              <a:gd name="connsiteX0" fmla="*/ 1803476 w 2477147"/>
              <a:gd name="connsiteY0" fmla="*/ 990955 h 2229523"/>
              <a:gd name="connsiteX1" fmla="*/ 1803476 w 2477147"/>
              <a:gd name="connsiteY1" fmla="*/ 12 h 2229523"/>
              <a:gd name="connsiteX2" fmla="*/ 673684 w 2477147"/>
              <a:gd name="connsiteY2" fmla="*/ 0 h 2229523"/>
              <a:gd name="connsiteX3" fmla="*/ 673684 w 2477147"/>
              <a:gd name="connsiteY3" fmla="*/ 990943 h 2229523"/>
              <a:gd name="connsiteX4" fmla="*/ 0 w 2477147"/>
              <a:gd name="connsiteY4" fmla="*/ 990955 h 2229523"/>
              <a:gd name="connsiteX5" fmla="*/ 1238580 w 2477147"/>
              <a:gd name="connsiteY5" fmla="*/ 2229523 h 2229523"/>
              <a:gd name="connsiteX6" fmla="*/ 2477147 w 2477147"/>
              <a:gd name="connsiteY6" fmla="*/ 990955 h 2229523"/>
              <a:gd name="connsiteX7" fmla="*/ 1803476 w 2477147"/>
              <a:gd name="connsiteY7" fmla="*/ 990955 h 2229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477147" h="2229523">
                <a:moveTo>
                  <a:pt x="1803476" y="990955"/>
                </a:moveTo>
                <a:lnTo>
                  <a:pt x="1803476" y="12"/>
                </a:lnTo>
                <a:lnTo>
                  <a:pt x="673684" y="0"/>
                </a:lnTo>
                <a:lnTo>
                  <a:pt x="673684" y="990943"/>
                </a:lnTo>
                <a:lnTo>
                  <a:pt x="0" y="990955"/>
                </a:lnTo>
                <a:lnTo>
                  <a:pt x="1238580" y="2229523"/>
                </a:lnTo>
                <a:lnTo>
                  <a:pt x="2477147" y="990955"/>
                </a:lnTo>
                <a:lnTo>
                  <a:pt x="1803476" y="990955"/>
                </a:lnTo>
              </a:path>
            </a:pathLst>
          </a:custGeom>
          <a:solidFill>
            <a:srgbClr val="FDB6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194477" y="2795003"/>
            <a:ext cx="1031275" cy="989883"/>
          </a:xfrm>
          <a:custGeom>
            <a:avLst/>
            <a:gdLst>
              <a:gd name="connsiteX0" fmla="*/ 1000264 w 1134402"/>
              <a:gd name="connsiteY0" fmla="*/ 974280 h 1121867"/>
              <a:gd name="connsiteX1" fmla="*/ 851344 w 1134402"/>
              <a:gd name="connsiteY1" fmla="*/ 685545 h 1121867"/>
              <a:gd name="connsiteX2" fmla="*/ 851344 w 1134402"/>
              <a:gd name="connsiteY2" fmla="*/ 680656 h 1121867"/>
              <a:gd name="connsiteX3" fmla="*/ 852004 w 1134402"/>
              <a:gd name="connsiteY3" fmla="*/ 675868 h 1121867"/>
              <a:gd name="connsiteX4" fmla="*/ 866254 w 1134402"/>
              <a:gd name="connsiteY4" fmla="*/ 573125 h 1121867"/>
              <a:gd name="connsiteX5" fmla="*/ 769632 w 1134402"/>
              <a:gd name="connsiteY5" fmla="*/ 545121 h 1121867"/>
              <a:gd name="connsiteX6" fmla="*/ 762203 w 1134402"/>
              <a:gd name="connsiteY6" fmla="*/ 452653 h 1121867"/>
              <a:gd name="connsiteX7" fmla="*/ 955802 w 1134402"/>
              <a:gd name="connsiteY7" fmla="*/ 0 h 1121867"/>
              <a:gd name="connsiteX8" fmla="*/ 607428 w 1134402"/>
              <a:gd name="connsiteY8" fmla="*/ 109956 h 1121867"/>
              <a:gd name="connsiteX9" fmla="*/ 259079 w 1134402"/>
              <a:gd name="connsiteY9" fmla="*/ 0 h 1121867"/>
              <a:gd name="connsiteX10" fmla="*/ 452678 w 1134402"/>
              <a:gd name="connsiteY10" fmla="*/ 452653 h 1121867"/>
              <a:gd name="connsiteX11" fmla="*/ 445249 w 1134402"/>
              <a:gd name="connsiteY11" fmla="*/ 545121 h 1121867"/>
              <a:gd name="connsiteX12" fmla="*/ 77787 w 1134402"/>
              <a:gd name="connsiteY12" fmla="*/ 651687 h 1121867"/>
              <a:gd name="connsiteX13" fmla="*/ 0 w 1134402"/>
              <a:gd name="connsiteY13" fmla="*/ 771436 h 1121867"/>
              <a:gd name="connsiteX14" fmla="*/ 36245 w 1134402"/>
              <a:gd name="connsiteY14" fmla="*/ 1035583 h 1121867"/>
              <a:gd name="connsiteX15" fmla="*/ 135178 w 1134402"/>
              <a:gd name="connsiteY15" fmla="*/ 1121867 h 1121867"/>
              <a:gd name="connsiteX16" fmla="*/ 1079690 w 1134402"/>
              <a:gd name="connsiteY16" fmla="*/ 1121867 h 1121867"/>
              <a:gd name="connsiteX17" fmla="*/ 1134402 w 1134402"/>
              <a:gd name="connsiteY17" fmla="*/ 1105420 h 1121867"/>
              <a:gd name="connsiteX18" fmla="*/ 1000264 w 1134402"/>
              <a:gd name="connsiteY18" fmla="*/ 974280 h 1121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134402" h="1121867">
                <a:moveTo>
                  <a:pt x="1000264" y="974280"/>
                </a:moveTo>
                <a:cubicBezTo>
                  <a:pt x="900036" y="863066"/>
                  <a:pt x="851344" y="768604"/>
                  <a:pt x="851344" y="685545"/>
                </a:cubicBezTo>
                <a:lnTo>
                  <a:pt x="851344" y="680656"/>
                </a:lnTo>
                <a:lnTo>
                  <a:pt x="852004" y="675868"/>
                </a:lnTo>
                <a:cubicBezTo>
                  <a:pt x="852563" y="671575"/>
                  <a:pt x="858418" y="628675"/>
                  <a:pt x="866254" y="573125"/>
                </a:cubicBezTo>
                <a:lnTo>
                  <a:pt x="769632" y="545121"/>
                </a:lnTo>
                <a:lnTo>
                  <a:pt x="762203" y="452653"/>
                </a:lnTo>
                <a:cubicBezTo>
                  <a:pt x="903134" y="364947"/>
                  <a:pt x="973010" y="178943"/>
                  <a:pt x="955802" y="0"/>
                </a:cubicBezTo>
                <a:cubicBezTo>
                  <a:pt x="865720" y="78613"/>
                  <a:pt x="727443" y="109956"/>
                  <a:pt x="607428" y="109956"/>
                </a:cubicBezTo>
                <a:cubicBezTo>
                  <a:pt x="487438" y="109956"/>
                  <a:pt x="349034" y="78511"/>
                  <a:pt x="259079" y="0"/>
                </a:cubicBezTo>
                <a:cubicBezTo>
                  <a:pt x="241122" y="186169"/>
                  <a:pt x="316852" y="368135"/>
                  <a:pt x="452678" y="452653"/>
                </a:cubicBezTo>
                <a:lnTo>
                  <a:pt x="445249" y="545121"/>
                </a:lnTo>
                <a:lnTo>
                  <a:pt x="77787" y="651687"/>
                </a:lnTo>
                <a:cubicBezTo>
                  <a:pt x="25755" y="666775"/>
                  <a:pt x="-7378" y="717766"/>
                  <a:pt x="0" y="771436"/>
                </a:cubicBezTo>
                <a:lnTo>
                  <a:pt x="36245" y="1035583"/>
                </a:lnTo>
                <a:cubicBezTo>
                  <a:pt x="43027" y="1085024"/>
                  <a:pt x="85267" y="1121867"/>
                  <a:pt x="135178" y="1121867"/>
                </a:cubicBezTo>
                <a:lnTo>
                  <a:pt x="1079690" y="1121867"/>
                </a:lnTo>
                <a:cubicBezTo>
                  <a:pt x="1099781" y="1121867"/>
                  <a:pt x="1118616" y="1115796"/>
                  <a:pt x="1134402" y="1105420"/>
                </a:cubicBezTo>
                <a:cubicBezTo>
                  <a:pt x="1092707" y="1068743"/>
                  <a:pt x="1044384" y="1023251"/>
                  <a:pt x="1000264" y="974280"/>
                </a:cubicBezTo>
              </a:path>
            </a:pathLst>
          </a:custGeom>
          <a:solidFill>
            <a:srgbClr val="3F3C3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098790" y="4192408"/>
            <a:ext cx="5411932" cy="49082"/>
          </a:xfrm>
          <a:custGeom>
            <a:avLst/>
            <a:gdLst>
              <a:gd name="connsiteX0" fmla="*/ 13906 w 5953125"/>
              <a:gd name="connsiteY0" fmla="*/ 13906 h 55626"/>
              <a:gd name="connsiteX1" fmla="*/ 5939218 w 5953125"/>
              <a:gd name="connsiteY1" fmla="*/ 13906 h 55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53125" h="55626">
                <a:moveTo>
                  <a:pt x="13906" y="13906"/>
                </a:moveTo>
                <a:lnTo>
                  <a:pt x="5939218" y="13906"/>
                </a:lnTo>
              </a:path>
            </a:pathLst>
          </a:custGeom>
          <a:ln w="254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666214" y="2402267"/>
            <a:ext cx="439650" cy="426851"/>
          </a:xfrm>
          <a:custGeom>
            <a:avLst/>
            <a:gdLst>
              <a:gd name="connsiteX0" fmla="*/ 406539 w 483615"/>
              <a:gd name="connsiteY0" fmla="*/ 302752 h 483765"/>
              <a:gd name="connsiteX1" fmla="*/ 349910 w 483615"/>
              <a:gd name="connsiteY1" fmla="*/ 302752 h 483765"/>
              <a:gd name="connsiteX2" fmla="*/ 310388 w 483615"/>
              <a:gd name="connsiteY2" fmla="*/ 342401 h 483765"/>
              <a:gd name="connsiteX3" fmla="*/ 299402 w 483615"/>
              <a:gd name="connsiteY3" fmla="*/ 344408 h 483765"/>
              <a:gd name="connsiteX4" fmla="*/ 273456 w 483615"/>
              <a:gd name="connsiteY4" fmla="*/ 330857 h 483765"/>
              <a:gd name="connsiteX5" fmla="*/ 174307 w 483615"/>
              <a:gd name="connsiteY5" fmla="*/ 240547 h 483765"/>
              <a:gd name="connsiteX6" fmla="*/ 138798 w 483615"/>
              <a:gd name="connsiteY6" fmla="*/ 183638 h 483765"/>
              <a:gd name="connsiteX7" fmla="*/ 140779 w 483615"/>
              <a:gd name="connsiteY7" fmla="*/ 173224 h 483765"/>
              <a:gd name="connsiteX8" fmla="*/ 180009 w 483615"/>
              <a:gd name="connsiteY8" fmla="*/ 134134 h 483765"/>
              <a:gd name="connsiteX9" fmla="*/ 179870 w 483615"/>
              <a:gd name="connsiteY9" fmla="*/ 76082 h 483765"/>
              <a:gd name="connsiteX10" fmla="*/ 148767 w 483615"/>
              <a:gd name="connsiteY10" fmla="*/ 44980 h 483765"/>
              <a:gd name="connsiteX11" fmla="*/ 116674 w 483615"/>
              <a:gd name="connsiteY11" fmla="*/ 12887 h 483765"/>
              <a:gd name="connsiteX12" fmla="*/ 59905 w 483615"/>
              <a:gd name="connsiteY12" fmla="*/ 12887 h 483765"/>
              <a:gd name="connsiteX13" fmla="*/ 20256 w 483615"/>
              <a:gd name="connsiteY13" fmla="*/ 52409 h 483765"/>
              <a:gd name="connsiteX14" fmla="*/ 0 w 483615"/>
              <a:gd name="connsiteY14" fmla="*/ 96059 h 483765"/>
              <a:gd name="connsiteX15" fmla="*/ 14261 w 483615"/>
              <a:gd name="connsiteY15" fmla="*/ 175510 h 483765"/>
              <a:gd name="connsiteX16" fmla="*/ 99847 w 483615"/>
              <a:gd name="connsiteY16" fmla="*/ 318157 h 483765"/>
              <a:gd name="connsiteX17" fmla="*/ 275450 w 483615"/>
              <a:gd name="connsiteY17" fmla="*/ 455533 h 483765"/>
              <a:gd name="connsiteX18" fmla="*/ 372732 w 483615"/>
              <a:gd name="connsiteY18" fmla="*/ 483765 h 483765"/>
              <a:gd name="connsiteX19" fmla="*/ 433920 w 483615"/>
              <a:gd name="connsiteY19" fmla="*/ 460524 h 483765"/>
              <a:gd name="connsiteX20" fmla="*/ 470153 w 483615"/>
              <a:gd name="connsiteY20" fmla="*/ 424138 h 483765"/>
              <a:gd name="connsiteX21" fmla="*/ 470446 w 483615"/>
              <a:gd name="connsiteY21" fmla="*/ 366518 h 483765"/>
              <a:gd name="connsiteX22" fmla="*/ 406539 w 483615"/>
              <a:gd name="connsiteY22" fmla="*/ 302752 h 4837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483615" h="483765">
                <a:moveTo>
                  <a:pt x="406539" y="302752"/>
                </a:moveTo>
                <a:cubicBezTo>
                  <a:pt x="389127" y="285492"/>
                  <a:pt x="367309" y="285492"/>
                  <a:pt x="349910" y="302752"/>
                </a:cubicBezTo>
                <a:cubicBezTo>
                  <a:pt x="336638" y="315871"/>
                  <a:pt x="323379" y="329002"/>
                  <a:pt x="310388" y="342401"/>
                </a:cubicBezTo>
                <a:cubicBezTo>
                  <a:pt x="306831" y="346122"/>
                  <a:pt x="303834" y="346833"/>
                  <a:pt x="299402" y="344408"/>
                </a:cubicBezTo>
                <a:cubicBezTo>
                  <a:pt x="290842" y="339696"/>
                  <a:pt x="281723" y="335988"/>
                  <a:pt x="273456" y="330857"/>
                </a:cubicBezTo>
                <a:cubicBezTo>
                  <a:pt x="235076" y="306740"/>
                  <a:pt x="202831" y="275650"/>
                  <a:pt x="174307" y="240547"/>
                </a:cubicBezTo>
                <a:cubicBezTo>
                  <a:pt x="160184" y="223148"/>
                  <a:pt x="147497" y="204606"/>
                  <a:pt x="138798" y="183638"/>
                </a:cubicBezTo>
                <a:cubicBezTo>
                  <a:pt x="137083" y="179359"/>
                  <a:pt x="137223" y="176641"/>
                  <a:pt x="140779" y="173224"/>
                </a:cubicBezTo>
                <a:cubicBezTo>
                  <a:pt x="154050" y="160385"/>
                  <a:pt x="167030" y="147266"/>
                  <a:pt x="180009" y="134134"/>
                </a:cubicBezTo>
                <a:cubicBezTo>
                  <a:pt x="198132" y="115884"/>
                  <a:pt x="198132" y="94484"/>
                  <a:pt x="179870" y="76082"/>
                </a:cubicBezTo>
                <a:cubicBezTo>
                  <a:pt x="169595" y="65668"/>
                  <a:pt x="159181" y="55254"/>
                  <a:pt x="148767" y="44980"/>
                </a:cubicBezTo>
                <a:cubicBezTo>
                  <a:pt x="138074" y="34286"/>
                  <a:pt x="127520" y="23593"/>
                  <a:pt x="116674" y="12887"/>
                </a:cubicBezTo>
                <a:cubicBezTo>
                  <a:pt x="99136" y="-4219"/>
                  <a:pt x="77444" y="-4372"/>
                  <a:pt x="59905" y="12887"/>
                </a:cubicBezTo>
                <a:cubicBezTo>
                  <a:pt x="46646" y="26019"/>
                  <a:pt x="33654" y="39570"/>
                  <a:pt x="20256" y="52409"/>
                </a:cubicBezTo>
                <a:cubicBezTo>
                  <a:pt x="7696" y="64385"/>
                  <a:pt x="1282" y="78939"/>
                  <a:pt x="0" y="96059"/>
                </a:cubicBezTo>
                <a:cubicBezTo>
                  <a:pt x="-2006" y="123732"/>
                  <a:pt x="4711" y="149983"/>
                  <a:pt x="14261" y="175510"/>
                </a:cubicBezTo>
                <a:cubicBezTo>
                  <a:pt x="33946" y="228292"/>
                  <a:pt x="63753" y="275078"/>
                  <a:pt x="99847" y="318157"/>
                </a:cubicBezTo>
                <a:cubicBezTo>
                  <a:pt x="148640" y="376348"/>
                  <a:pt x="207124" y="422284"/>
                  <a:pt x="275450" y="455533"/>
                </a:cubicBezTo>
                <a:cubicBezTo>
                  <a:pt x="306120" y="470506"/>
                  <a:pt x="338061" y="481911"/>
                  <a:pt x="372732" y="483765"/>
                </a:cubicBezTo>
                <a:cubicBezTo>
                  <a:pt x="396544" y="485047"/>
                  <a:pt x="417372" y="479066"/>
                  <a:pt x="433920" y="460524"/>
                </a:cubicBezTo>
                <a:cubicBezTo>
                  <a:pt x="445337" y="447824"/>
                  <a:pt x="458037" y="436267"/>
                  <a:pt x="470153" y="424138"/>
                </a:cubicBezTo>
                <a:cubicBezTo>
                  <a:pt x="487984" y="406168"/>
                  <a:pt x="488124" y="384349"/>
                  <a:pt x="470446" y="366518"/>
                </a:cubicBezTo>
                <a:cubicBezTo>
                  <a:pt x="449046" y="345119"/>
                  <a:pt x="427786" y="323999"/>
                  <a:pt x="406539" y="302752"/>
                </a:cubicBez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818" y="1938618"/>
            <a:ext cx="1662545" cy="1602441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0818" y="2207559"/>
            <a:ext cx="415636" cy="403412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0909" y="2151529"/>
            <a:ext cx="865909" cy="683559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6727" y="3014382"/>
            <a:ext cx="692727" cy="784412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31441"/>
            <a:ext cx="9144000" cy="18265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649942"/>
            <a:ext cx="9144000" cy="503095"/>
          </a:xfrm>
          <a:prstGeom prst="rect">
            <a:avLst/>
          </a:prstGeom>
          <a:noFill/>
        </p:spPr>
        <p:txBody>
          <a:bodyPr wrap="square" lIns="0" tIns="0" rIns="0" bIns="41029" rtlCol="0">
            <a:spAutoFit/>
          </a:bodyPr>
          <a:lstStyle/>
          <a:p>
            <a:pPr algn="ctr">
              <a:lnSpc>
                <a:spcPts val="3590"/>
              </a:lnSpc>
            </a:pP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Safer</a:t>
            </a:r>
            <a:r>
              <a:rPr lang="en-US" altLang="zh-CN" sz="31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&amp;</a:t>
            </a:r>
            <a:r>
              <a:rPr lang="en-US" altLang="zh-CN" sz="31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Healthier</a:t>
            </a:r>
            <a:r>
              <a:rPr lang="en-US" altLang="zh-CN" sz="31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Communities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0" y="1244768"/>
            <a:ext cx="9144000" cy="374854"/>
          </a:xfrm>
          <a:prstGeom prst="rect">
            <a:avLst/>
          </a:prstGeom>
          <a:noFill/>
        </p:spPr>
        <p:txBody>
          <a:bodyPr wrap="square" lIns="0" tIns="0" rIns="0" bIns="41029" rtlCol="0">
            <a:spAutoFit/>
          </a:bodyPr>
          <a:lstStyle/>
          <a:p>
            <a:pPr algn="ctr">
              <a:lnSpc>
                <a:spcPts val="2602"/>
              </a:lnSpc>
            </a:pPr>
            <a:r>
              <a:rPr lang="en-US" altLang="zh-CN" sz="2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Since</a:t>
            </a:r>
            <a:r>
              <a:rPr lang="en-US" altLang="zh-CN" sz="2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2015,</a:t>
            </a:r>
            <a:r>
              <a:rPr lang="en-US" altLang="zh-CN" sz="2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calls</a:t>
            </a:r>
            <a:r>
              <a:rPr lang="en-US" altLang="zh-CN" sz="2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for</a:t>
            </a:r>
            <a:r>
              <a:rPr lang="en-US" altLang="zh-CN" sz="2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fights</a:t>
            </a:r>
            <a:r>
              <a:rPr lang="en-US" altLang="zh-CN" sz="2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and</a:t>
            </a:r>
            <a:r>
              <a:rPr lang="en-US" altLang="zh-CN" sz="2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battery</a:t>
            </a:r>
            <a:r>
              <a:rPr lang="en-US" altLang="zh-CN" sz="2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dropped</a:t>
            </a:r>
            <a:r>
              <a:rPr lang="en-US" altLang="zh-CN" sz="2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by</a:t>
            </a:r>
            <a:r>
              <a:rPr lang="en-US" altLang="zh-CN" sz="2300" dirty="0"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3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19%</a:t>
            </a:r>
            <a:r>
              <a:rPr lang="en-US" altLang="zh-CN" sz="2300" baseline="300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*</a:t>
            </a:r>
            <a:endParaRPr lang="en-US" altLang="zh-CN" sz="1400" baseline="30000" dirty="0">
              <a:solidFill>
                <a:srgbClr val="231F20"/>
              </a:solidFill>
              <a:latin typeface="Museo 300" charset="0"/>
              <a:ea typeface="Museo 300" charset="0"/>
              <a:cs typeface="Museo 300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405909" y="2969559"/>
            <a:ext cx="1232710" cy="772399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5654"/>
              </a:lnSpc>
            </a:pPr>
            <a:r>
              <a:rPr lang="en-US" altLang="zh-CN" sz="48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19%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731819" y="4269441"/>
            <a:ext cx="6771821" cy="438974"/>
          </a:xfrm>
          <a:prstGeom prst="rect">
            <a:avLst/>
          </a:prstGeom>
          <a:noFill/>
        </p:spPr>
        <p:txBody>
          <a:bodyPr wrap="square" lIns="0" tIns="0" rIns="0" bIns="41029" rtlCol="0">
            <a:spAutoFit/>
          </a:bodyPr>
          <a:lstStyle/>
          <a:p>
            <a:pPr>
              <a:lnSpc>
                <a:spcPts val="3051"/>
              </a:lnSpc>
            </a:pPr>
            <a:r>
              <a:rPr lang="en-US" altLang="zh-CN" sz="28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Economic Impact:</a:t>
            </a:r>
            <a:r>
              <a:rPr lang="en-US" altLang="zh-CN" sz="2800" b="1" dirty="0">
                <a:latin typeface="Museo 700" charset="0"/>
                <a:cs typeface="Museo 700" charset="0"/>
              </a:rPr>
              <a:t> </a:t>
            </a:r>
            <a:r>
              <a:rPr lang="en-US" altLang="zh-CN" sz="28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$42,480 in savings</a:t>
            </a:r>
          </a:p>
        </p:txBody>
      </p:sp>
    </p:spTree>
    <p:extLst>
      <p:ext uri="{BB962C8B-B14F-4D97-AF65-F5344CB8AC3E}">
        <p14:creationId xmlns:p14="http://schemas.microsoft.com/office/powerpoint/2010/main" val="748221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309875" y="5334059"/>
            <a:ext cx="383955" cy="372662"/>
          </a:xfrm>
          <a:custGeom>
            <a:avLst/>
            <a:gdLst>
              <a:gd name="connsiteX0" fmla="*/ 422350 w 422350"/>
              <a:gd name="connsiteY0" fmla="*/ 72466 h 422350"/>
              <a:gd name="connsiteX1" fmla="*/ 72466 w 422350"/>
              <a:gd name="connsiteY1" fmla="*/ 72466 h 422350"/>
              <a:gd name="connsiteX2" fmla="*/ 72466 w 422350"/>
              <a:gd name="connsiteY2" fmla="*/ 422350 h 422350"/>
              <a:gd name="connsiteX3" fmla="*/ 422350 w 422350"/>
              <a:gd name="connsiteY3" fmla="*/ 72466 h 422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0">
                <a:moveTo>
                  <a:pt x="422350" y="72466"/>
                </a:moveTo>
                <a:cubicBezTo>
                  <a:pt x="325729" y="-24155"/>
                  <a:pt x="169088" y="-24155"/>
                  <a:pt x="72466" y="72466"/>
                </a:cubicBezTo>
                <a:cubicBezTo>
                  <a:pt x="-24155" y="169087"/>
                  <a:pt x="-24155" y="325729"/>
                  <a:pt x="72466" y="422350"/>
                </a:cubicBezTo>
                <a:lnTo>
                  <a:pt x="422350" y="72466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322452" y="5488327"/>
            <a:ext cx="383955" cy="372663"/>
          </a:xfrm>
          <a:custGeom>
            <a:avLst/>
            <a:gdLst>
              <a:gd name="connsiteX0" fmla="*/ 349884 w 422350"/>
              <a:gd name="connsiteY0" fmla="*/ 0 h 422351"/>
              <a:gd name="connsiteX1" fmla="*/ 0 w 422350"/>
              <a:gd name="connsiteY1" fmla="*/ 349885 h 422351"/>
              <a:gd name="connsiteX2" fmla="*/ 349884 w 422350"/>
              <a:gd name="connsiteY2" fmla="*/ 349885 h 422351"/>
              <a:gd name="connsiteX3" fmla="*/ 349884 w 422350"/>
              <a:gd name="connsiteY3" fmla="*/ 0 h 422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1">
                <a:moveTo>
                  <a:pt x="349884" y="0"/>
                </a:moveTo>
                <a:lnTo>
                  <a:pt x="0" y="349885"/>
                </a:lnTo>
                <a:cubicBezTo>
                  <a:pt x="96622" y="446506"/>
                  <a:pt x="253263" y="446506"/>
                  <a:pt x="349884" y="349885"/>
                </a:cubicBezTo>
                <a:cubicBezTo>
                  <a:pt x="446506" y="253263"/>
                  <a:pt x="446506" y="96621"/>
                  <a:pt x="349884" y="0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84844" y="5329891"/>
            <a:ext cx="522755" cy="527741"/>
          </a:xfrm>
          <a:custGeom>
            <a:avLst/>
            <a:gdLst>
              <a:gd name="connsiteX0" fmla="*/ 299046 w 575030"/>
              <a:gd name="connsiteY0" fmla="*/ 0 h 598106"/>
              <a:gd name="connsiteX1" fmla="*/ 0 w 575030"/>
              <a:gd name="connsiteY1" fmla="*/ 299046 h 598106"/>
              <a:gd name="connsiteX2" fmla="*/ 299046 w 575030"/>
              <a:gd name="connsiteY2" fmla="*/ 598106 h 598106"/>
              <a:gd name="connsiteX3" fmla="*/ 575030 w 575030"/>
              <a:gd name="connsiteY3" fmla="*/ 322122 h 598106"/>
              <a:gd name="connsiteX4" fmla="*/ 299046 w 575030"/>
              <a:gd name="connsiteY4" fmla="*/ 322122 h 598106"/>
              <a:gd name="connsiteX5" fmla="*/ 299046 w 575030"/>
              <a:gd name="connsiteY5" fmla="*/ 0 h 5981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75030" h="598106">
                <a:moveTo>
                  <a:pt x="299046" y="0"/>
                </a:moveTo>
                <a:cubicBezTo>
                  <a:pt x="133883" y="0"/>
                  <a:pt x="0" y="133896"/>
                  <a:pt x="0" y="299046"/>
                </a:cubicBezTo>
                <a:cubicBezTo>
                  <a:pt x="0" y="464210"/>
                  <a:pt x="133883" y="598106"/>
                  <a:pt x="299046" y="598106"/>
                </a:cubicBezTo>
                <a:cubicBezTo>
                  <a:pt x="451472" y="598106"/>
                  <a:pt x="575030" y="474535"/>
                  <a:pt x="575030" y="322122"/>
                </a:cubicBezTo>
                <a:lnTo>
                  <a:pt x="299046" y="322122"/>
                </a:lnTo>
                <a:lnTo>
                  <a:pt x="299046" y="0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479384" y="5334062"/>
            <a:ext cx="247580" cy="240299"/>
          </a:xfrm>
          <a:custGeom>
            <a:avLst/>
            <a:gdLst>
              <a:gd name="connsiteX0" fmla="*/ 136169 w 272338"/>
              <a:gd name="connsiteY0" fmla="*/ 272338 h 272339"/>
              <a:gd name="connsiteX1" fmla="*/ 272338 w 272338"/>
              <a:gd name="connsiteY1" fmla="*/ 136169 h 272339"/>
              <a:gd name="connsiteX2" fmla="*/ 136169 w 272338"/>
              <a:gd name="connsiteY2" fmla="*/ 0 h 272339"/>
              <a:gd name="connsiteX3" fmla="*/ 0 w 272338"/>
              <a:gd name="connsiteY3" fmla="*/ 136169 h 272339"/>
              <a:gd name="connsiteX4" fmla="*/ 136169 w 272338"/>
              <a:gd name="connsiteY4" fmla="*/ 272338 h 272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2338" h="272339">
                <a:moveTo>
                  <a:pt x="136169" y="272338"/>
                </a:moveTo>
                <a:cubicBezTo>
                  <a:pt x="211378" y="272338"/>
                  <a:pt x="272338" y="211378"/>
                  <a:pt x="272338" y="136169"/>
                </a:cubicBezTo>
                <a:cubicBezTo>
                  <a:pt x="272338" y="60960"/>
                  <a:pt x="211378" y="0"/>
                  <a:pt x="136169" y="0"/>
                </a:cubicBezTo>
                <a:cubicBezTo>
                  <a:pt x="60972" y="0"/>
                  <a:pt x="0" y="60960"/>
                  <a:pt x="0" y="136169"/>
                </a:cubicBezTo>
                <a:cubicBezTo>
                  <a:pt x="0" y="211378"/>
                  <a:pt x="60972" y="272338"/>
                  <a:pt x="136169" y="272338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033911" y="5329891"/>
            <a:ext cx="250894" cy="527617"/>
          </a:xfrm>
          <a:custGeom>
            <a:avLst/>
            <a:gdLst>
              <a:gd name="connsiteX0" fmla="*/ 0 w 275983"/>
              <a:gd name="connsiteY0" fmla="*/ 0 h 597966"/>
              <a:gd name="connsiteX1" fmla="*/ 0 w 275983"/>
              <a:gd name="connsiteY1" fmla="*/ 321983 h 597966"/>
              <a:gd name="connsiteX2" fmla="*/ 0 w 275983"/>
              <a:gd name="connsiteY2" fmla="*/ 460108 h 597966"/>
              <a:gd name="connsiteX3" fmla="*/ 0 w 275983"/>
              <a:gd name="connsiteY3" fmla="*/ 460108 h 597966"/>
              <a:gd name="connsiteX4" fmla="*/ 137985 w 275983"/>
              <a:gd name="connsiteY4" fmla="*/ 597966 h 597966"/>
              <a:gd name="connsiteX5" fmla="*/ 275971 w 275983"/>
              <a:gd name="connsiteY5" fmla="*/ 460108 h 597966"/>
              <a:gd name="connsiteX6" fmla="*/ 275983 w 275983"/>
              <a:gd name="connsiteY6" fmla="*/ 460108 h 597966"/>
              <a:gd name="connsiteX7" fmla="*/ 275983 w 275983"/>
              <a:gd name="connsiteY7" fmla="*/ 321983 h 597966"/>
              <a:gd name="connsiteX8" fmla="*/ 275983 w 275983"/>
              <a:gd name="connsiteY8" fmla="*/ 275983 h 597966"/>
              <a:gd name="connsiteX9" fmla="*/ 0 w 275983"/>
              <a:gd name="connsiteY9" fmla="*/ 0 h 597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5983" h="597966">
                <a:moveTo>
                  <a:pt x="0" y="0"/>
                </a:moveTo>
                <a:lnTo>
                  <a:pt x="0" y="321983"/>
                </a:lnTo>
                <a:lnTo>
                  <a:pt x="0" y="460108"/>
                </a:lnTo>
                <a:lnTo>
                  <a:pt x="0" y="460108"/>
                </a:lnTo>
                <a:cubicBezTo>
                  <a:pt x="76" y="536257"/>
                  <a:pt x="61824" y="597966"/>
                  <a:pt x="137985" y="597966"/>
                </a:cubicBezTo>
                <a:cubicBezTo>
                  <a:pt x="214160" y="597966"/>
                  <a:pt x="275907" y="536257"/>
                  <a:pt x="275971" y="460108"/>
                </a:cubicBezTo>
                <a:lnTo>
                  <a:pt x="275983" y="460108"/>
                </a:lnTo>
                <a:lnTo>
                  <a:pt x="275983" y="321983"/>
                </a:lnTo>
                <a:lnTo>
                  <a:pt x="275983" y="275983"/>
                </a:lnTo>
                <a:cubicBezTo>
                  <a:pt x="275983" y="123558"/>
                  <a:pt x="152425" y="0"/>
                  <a:pt x="0" y="0"/>
                </a:cubicBezTo>
              </a:path>
            </a:pathLst>
          </a:custGeom>
          <a:solidFill>
            <a:srgbClr val="FCCA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921979" y="2012353"/>
            <a:ext cx="3899212" cy="21728"/>
          </a:xfrm>
          <a:custGeom>
            <a:avLst/>
            <a:gdLst>
              <a:gd name="connsiteX0" fmla="*/ 6350 w 4289133"/>
              <a:gd name="connsiteY0" fmla="*/ 6350 h 24625"/>
              <a:gd name="connsiteX1" fmla="*/ 4282783 w 4289133"/>
              <a:gd name="connsiteY1" fmla="*/ 6350 h 24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89133" h="24625">
                <a:moveTo>
                  <a:pt x="6350" y="6350"/>
                </a:moveTo>
                <a:lnTo>
                  <a:pt x="4282783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921979" y="2665427"/>
            <a:ext cx="3899212" cy="21728"/>
          </a:xfrm>
          <a:custGeom>
            <a:avLst/>
            <a:gdLst>
              <a:gd name="connsiteX0" fmla="*/ 6350 w 4289133"/>
              <a:gd name="connsiteY0" fmla="*/ 6350 h 24625"/>
              <a:gd name="connsiteX1" fmla="*/ 4282783 w 4289133"/>
              <a:gd name="connsiteY1" fmla="*/ 6350 h 24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89133" h="24625">
                <a:moveTo>
                  <a:pt x="6350" y="6350"/>
                </a:moveTo>
                <a:lnTo>
                  <a:pt x="4282783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921979" y="3296734"/>
            <a:ext cx="3899212" cy="21728"/>
          </a:xfrm>
          <a:custGeom>
            <a:avLst/>
            <a:gdLst>
              <a:gd name="connsiteX0" fmla="*/ 6350 w 4289133"/>
              <a:gd name="connsiteY0" fmla="*/ 6350 h 24625"/>
              <a:gd name="connsiteX1" fmla="*/ 4282783 w 4289133"/>
              <a:gd name="connsiteY1" fmla="*/ 6350 h 24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89133" h="24625">
                <a:moveTo>
                  <a:pt x="6350" y="6350"/>
                </a:moveTo>
                <a:lnTo>
                  <a:pt x="4282783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921979" y="3964320"/>
            <a:ext cx="3899212" cy="21728"/>
          </a:xfrm>
          <a:custGeom>
            <a:avLst/>
            <a:gdLst>
              <a:gd name="connsiteX0" fmla="*/ 6350 w 4289133"/>
              <a:gd name="connsiteY0" fmla="*/ 6350 h 24625"/>
              <a:gd name="connsiteX1" fmla="*/ 4282783 w 4289133"/>
              <a:gd name="connsiteY1" fmla="*/ 6350 h 24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89133" h="24625">
                <a:moveTo>
                  <a:pt x="6350" y="6350"/>
                </a:moveTo>
                <a:lnTo>
                  <a:pt x="4282783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921979" y="4595626"/>
            <a:ext cx="3899212" cy="21728"/>
          </a:xfrm>
          <a:custGeom>
            <a:avLst/>
            <a:gdLst>
              <a:gd name="connsiteX0" fmla="*/ 6350 w 4289133"/>
              <a:gd name="connsiteY0" fmla="*/ 6350 h 24625"/>
              <a:gd name="connsiteX1" fmla="*/ 4282783 w 4289133"/>
              <a:gd name="connsiteY1" fmla="*/ 6350 h 24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89133" h="24625">
                <a:moveTo>
                  <a:pt x="6350" y="6350"/>
                </a:moveTo>
                <a:lnTo>
                  <a:pt x="4282783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244557" y="2281906"/>
            <a:ext cx="3313857" cy="1794140"/>
          </a:xfrm>
          <a:custGeom>
            <a:avLst/>
            <a:gdLst>
              <a:gd name="connsiteX0" fmla="*/ 29813 w 3645243"/>
              <a:gd name="connsiteY0" fmla="*/ 2003545 h 2033359"/>
              <a:gd name="connsiteX1" fmla="*/ 728846 w 3645243"/>
              <a:gd name="connsiteY1" fmla="*/ 778186 h 2033359"/>
              <a:gd name="connsiteX2" fmla="*/ 1460773 w 3645243"/>
              <a:gd name="connsiteY2" fmla="*/ 1066031 h 2033359"/>
              <a:gd name="connsiteX3" fmla="*/ 2151577 w 3645243"/>
              <a:gd name="connsiteY3" fmla="*/ 901541 h 2033359"/>
              <a:gd name="connsiteX4" fmla="*/ 3615429 w 3645243"/>
              <a:gd name="connsiteY4" fmla="*/ 29813 h 2033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45243" h="2033359">
                <a:moveTo>
                  <a:pt x="29813" y="2003545"/>
                </a:moveTo>
                <a:lnTo>
                  <a:pt x="728846" y="778186"/>
                </a:lnTo>
                <a:lnTo>
                  <a:pt x="1460773" y="1066031"/>
                </a:lnTo>
                <a:lnTo>
                  <a:pt x="2151577" y="901541"/>
                </a:lnTo>
                <a:lnTo>
                  <a:pt x="3615429" y="29813"/>
                </a:lnTo>
              </a:path>
            </a:pathLst>
          </a:custGeom>
          <a:ln w="63500">
            <a:solidFill>
              <a:srgbClr val="FAA21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454" y="1636059"/>
            <a:ext cx="2332182" cy="2252382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31441"/>
            <a:ext cx="9144000" cy="18265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55636" y="672354"/>
            <a:ext cx="5366815" cy="4132293"/>
          </a:xfrm>
          <a:prstGeom prst="rect">
            <a:avLst/>
          </a:prstGeom>
          <a:noFill/>
        </p:spPr>
        <p:txBody>
          <a:bodyPr wrap="square" lIns="0" tIns="0" rIns="0" bIns="41029" rtlCol="0">
            <a:spAutoFit/>
          </a:bodyPr>
          <a:lstStyle/>
          <a:p>
            <a:pPr>
              <a:lnSpc>
                <a:spcPts val="3590"/>
              </a:lnSpc>
              <a:tabLst>
                <a:tab pos="558452" algn="l"/>
                <a:tab pos="626834" algn="l"/>
                <a:tab pos="968743" algn="l"/>
              </a:tabLst>
            </a:pP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Positive</a:t>
            </a:r>
            <a:r>
              <a:rPr lang="en-US" altLang="zh-CN" sz="31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Results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4487"/>
              </a:lnSpc>
              <a:tabLst>
                <a:tab pos="558452" algn="l"/>
                <a:tab pos="626834" algn="l"/>
                <a:tab pos="968743" algn="l"/>
              </a:tabLst>
            </a:pPr>
            <a:r>
              <a:rPr lang="en-US" altLang="zh-CN" dirty="0"/>
              <a:t>	</a:t>
            </a:r>
            <a:r>
              <a:rPr lang="en-US" altLang="zh-CN" sz="2500" b="1" dirty="0">
                <a:solidFill>
                  <a:srgbClr val="231F20"/>
                </a:solidFill>
                <a:latin typeface="Museo 700" charset="0"/>
              </a:rPr>
              <a:t>I</a:t>
            </a:r>
            <a:r>
              <a:rPr lang="en-US" altLang="zh-CN" sz="2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ncreased Graduation</a:t>
            </a:r>
            <a:r>
              <a:rPr lang="en-US" altLang="zh-CN" sz="2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2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Rates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705"/>
              </a:lnSpc>
              <a:tabLst>
                <a:tab pos="558452" algn="l"/>
                <a:tab pos="626834" algn="l"/>
                <a:tab pos="968743" algn="l"/>
              </a:tabLst>
            </a:pPr>
            <a:r>
              <a:rPr lang="en-US" altLang="zh-CN" dirty="0"/>
              <a:t>	</a:t>
            </a:r>
            <a:r>
              <a:rPr lang="en-US" altLang="zh-CN" sz="10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100%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436"/>
              </a:lnSpc>
              <a:tabLst>
                <a:tab pos="558452" algn="l"/>
                <a:tab pos="626834" algn="l"/>
                <a:tab pos="968743" algn="l"/>
              </a:tabLst>
            </a:pPr>
            <a:r>
              <a:rPr lang="en-US" altLang="zh-CN" dirty="0"/>
              <a:t>		</a:t>
            </a:r>
            <a:r>
              <a:rPr lang="en-US" altLang="zh-CN" sz="10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85%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436"/>
              </a:lnSpc>
              <a:tabLst>
                <a:tab pos="558452" algn="l"/>
                <a:tab pos="626834" algn="l"/>
                <a:tab pos="968743" algn="l"/>
              </a:tabLst>
            </a:pPr>
            <a:r>
              <a:rPr lang="en-US" altLang="zh-CN" dirty="0"/>
              <a:t>		</a:t>
            </a:r>
            <a:r>
              <a:rPr lang="en-US" altLang="zh-CN" sz="10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75%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705"/>
              </a:lnSpc>
              <a:tabLst>
                <a:tab pos="558452" algn="l"/>
                <a:tab pos="626834" algn="l"/>
                <a:tab pos="968743" algn="l"/>
              </a:tabLst>
            </a:pPr>
            <a:r>
              <a:rPr lang="en-US" altLang="zh-CN" dirty="0"/>
              <a:t>		</a:t>
            </a:r>
            <a:r>
              <a:rPr lang="en-US" altLang="zh-CN" sz="10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65%</a:t>
            </a:r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897"/>
              </a:lnSpc>
            </a:pPr>
            <a:endParaRPr lang="en-US" altLang="zh-CN" dirty="0"/>
          </a:p>
          <a:p>
            <a:pPr>
              <a:lnSpc>
                <a:spcPts val="1436"/>
              </a:lnSpc>
              <a:tabLst>
                <a:tab pos="558452" algn="l"/>
                <a:tab pos="626834" algn="l"/>
                <a:tab pos="968743" algn="l"/>
              </a:tabLst>
            </a:pPr>
            <a:r>
              <a:rPr lang="en-US" altLang="zh-CN" dirty="0"/>
              <a:t>		</a:t>
            </a:r>
            <a:r>
              <a:rPr lang="en-US" altLang="zh-CN" sz="10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50%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4006273" y="4695265"/>
            <a:ext cx="379912" cy="169670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987"/>
              </a:lnSpc>
            </a:pPr>
            <a:r>
              <a:rPr lang="en-US" altLang="zh-CN" sz="8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2010-11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722091" y="4695265"/>
            <a:ext cx="379912" cy="169670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987"/>
              </a:lnSpc>
            </a:pPr>
            <a:r>
              <a:rPr lang="en-US" altLang="zh-CN" sz="8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2011-12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368637" y="4695265"/>
            <a:ext cx="379912" cy="169670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987"/>
              </a:lnSpc>
            </a:pPr>
            <a:r>
              <a:rPr lang="en-US" altLang="zh-CN" sz="8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2012-13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6003637" y="4695265"/>
            <a:ext cx="379912" cy="169670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987"/>
              </a:lnSpc>
            </a:pPr>
            <a:r>
              <a:rPr lang="en-US" altLang="zh-CN" sz="8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2013-14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627091" y="4695265"/>
            <a:ext cx="379912" cy="169670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987"/>
              </a:lnSpc>
            </a:pPr>
            <a:r>
              <a:rPr lang="en-US" altLang="zh-CN" sz="8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2014-15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273637" y="4695265"/>
            <a:ext cx="379912" cy="169670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987"/>
              </a:lnSpc>
            </a:pPr>
            <a:r>
              <a:rPr lang="en-US" altLang="zh-CN" sz="800" b="1" dirty="0">
                <a:solidFill>
                  <a:srgbClr val="000000"/>
                </a:solidFill>
                <a:latin typeface="Museo 700" charset="0"/>
                <a:cs typeface="Museo 700" charset="0"/>
              </a:rPr>
              <a:t>2015-16</a:t>
            </a:r>
          </a:p>
        </p:txBody>
      </p:sp>
    </p:spTree>
    <p:extLst>
      <p:ext uri="{BB962C8B-B14F-4D97-AF65-F5344CB8AC3E}">
        <p14:creationId xmlns:p14="http://schemas.microsoft.com/office/powerpoint/2010/main" val="2118938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309875" y="5334059"/>
            <a:ext cx="383955" cy="372662"/>
          </a:xfrm>
          <a:custGeom>
            <a:avLst/>
            <a:gdLst>
              <a:gd name="connsiteX0" fmla="*/ 422350 w 422350"/>
              <a:gd name="connsiteY0" fmla="*/ 72466 h 422350"/>
              <a:gd name="connsiteX1" fmla="*/ 72466 w 422350"/>
              <a:gd name="connsiteY1" fmla="*/ 72466 h 422350"/>
              <a:gd name="connsiteX2" fmla="*/ 72466 w 422350"/>
              <a:gd name="connsiteY2" fmla="*/ 422350 h 422350"/>
              <a:gd name="connsiteX3" fmla="*/ 422350 w 422350"/>
              <a:gd name="connsiteY3" fmla="*/ 72466 h 422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0">
                <a:moveTo>
                  <a:pt x="422350" y="72466"/>
                </a:moveTo>
                <a:cubicBezTo>
                  <a:pt x="325729" y="-24155"/>
                  <a:pt x="169088" y="-24155"/>
                  <a:pt x="72466" y="72466"/>
                </a:cubicBezTo>
                <a:cubicBezTo>
                  <a:pt x="-24155" y="169087"/>
                  <a:pt x="-24155" y="325729"/>
                  <a:pt x="72466" y="422350"/>
                </a:cubicBezTo>
                <a:lnTo>
                  <a:pt x="422350" y="72466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322452" y="5488327"/>
            <a:ext cx="383955" cy="372663"/>
          </a:xfrm>
          <a:custGeom>
            <a:avLst/>
            <a:gdLst>
              <a:gd name="connsiteX0" fmla="*/ 349884 w 422350"/>
              <a:gd name="connsiteY0" fmla="*/ 0 h 422351"/>
              <a:gd name="connsiteX1" fmla="*/ 0 w 422350"/>
              <a:gd name="connsiteY1" fmla="*/ 349885 h 422351"/>
              <a:gd name="connsiteX2" fmla="*/ 349884 w 422350"/>
              <a:gd name="connsiteY2" fmla="*/ 349885 h 422351"/>
              <a:gd name="connsiteX3" fmla="*/ 349884 w 422350"/>
              <a:gd name="connsiteY3" fmla="*/ 0 h 422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1">
                <a:moveTo>
                  <a:pt x="349884" y="0"/>
                </a:moveTo>
                <a:lnTo>
                  <a:pt x="0" y="349885"/>
                </a:lnTo>
                <a:cubicBezTo>
                  <a:pt x="96622" y="446506"/>
                  <a:pt x="253263" y="446506"/>
                  <a:pt x="349884" y="349885"/>
                </a:cubicBezTo>
                <a:cubicBezTo>
                  <a:pt x="446506" y="253263"/>
                  <a:pt x="446506" y="96621"/>
                  <a:pt x="349884" y="0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7184844" y="5329891"/>
            <a:ext cx="522755" cy="527741"/>
          </a:xfrm>
          <a:custGeom>
            <a:avLst/>
            <a:gdLst>
              <a:gd name="connsiteX0" fmla="*/ 299046 w 575030"/>
              <a:gd name="connsiteY0" fmla="*/ 0 h 598106"/>
              <a:gd name="connsiteX1" fmla="*/ 0 w 575030"/>
              <a:gd name="connsiteY1" fmla="*/ 299046 h 598106"/>
              <a:gd name="connsiteX2" fmla="*/ 299046 w 575030"/>
              <a:gd name="connsiteY2" fmla="*/ 598106 h 598106"/>
              <a:gd name="connsiteX3" fmla="*/ 575030 w 575030"/>
              <a:gd name="connsiteY3" fmla="*/ 322122 h 598106"/>
              <a:gd name="connsiteX4" fmla="*/ 299046 w 575030"/>
              <a:gd name="connsiteY4" fmla="*/ 322122 h 598106"/>
              <a:gd name="connsiteX5" fmla="*/ 299046 w 575030"/>
              <a:gd name="connsiteY5" fmla="*/ 0 h 5981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75030" h="598106">
                <a:moveTo>
                  <a:pt x="299046" y="0"/>
                </a:moveTo>
                <a:cubicBezTo>
                  <a:pt x="133883" y="0"/>
                  <a:pt x="0" y="133896"/>
                  <a:pt x="0" y="299046"/>
                </a:cubicBezTo>
                <a:cubicBezTo>
                  <a:pt x="0" y="464210"/>
                  <a:pt x="133883" y="598106"/>
                  <a:pt x="299046" y="598106"/>
                </a:cubicBezTo>
                <a:cubicBezTo>
                  <a:pt x="451472" y="598106"/>
                  <a:pt x="575030" y="474535"/>
                  <a:pt x="575030" y="322122"/>
                </a:cubicBezTo>
                <a:lnTo>
                  <a:pt x="299046" y="322122"/>
                </a:lnTo>
                <a:lnTo>
                  <a:pt x="299046" y="0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7479384" y="5334062"/>
            <a:ext cx="247580" cy="240299"/>
          </a:xfrm>
          <a:custGeom>
            <a:avLst/>
            <a:gdLst>
              <a:gd name="connsiteX0" fmla="*/ 136169 w 272338"/>
              <a:gd name="connsiteY0" fmla="*/ 272338 h 272339"/>
              <a:gd name="connsiteX1" fmla="*/ 272338 w 272338"/>
              <a:gd name="connsiteY1" fmla="*/ 136169 h 272339"/>
              <a:gd name="connsiteX2" fmla="*/ 136169 w 272338"/>
              <a:gd name="connsiteY2" fmla="*/ 0 h 272339"/>
              <a:gd name="connsiteX3" fmla="*/ 0 w 272338"/>
              <a:gd name="connsiteY3" fmla="*/ 136169 h 272339"/>
              <a:gd name="connsiteX4" fmla="*/ 136169 w 272338"/>
              <a:gd name="connsiteY4" fmla="*/ 272338 h 272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2338" h="272339">
                <a:moveTo>
                  <a:pt x="136169" y="272338"/>
                </a:moveTo>
                <a:cubicBezTo>
                  <a:pt x="211378" y="272338"/>
                  <a:pt x="272338" y="211378"/>
                  <a:pt x="272338" y="136169"/>
                </a:cubicBezTo>
                <a:cubicBezTo>
                  <a:pt x="272338" y="60960"/>
                  <a:pt x="211378" y="0"/>
                  <a:pt x="136169" y="0"/>
                </a:cubicBezTo>
                <a:cubicBezTo>
                  <a:pt x="60972" y="0"/>
                  <a:pt x="0" y="60960"/>
                  <a:pt x="0" y="136169"/>
                </a:cubicBezTo>
                <a:cubicBezTo>
                  <a:pt x="0" y="211378"/>
                  <a:pt x="60972" y="272338"/>
                  <a:pt x="136169" y="272338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8033911" y="5329891"/>
            <a:ext cx="250894" cy="527617"/>
          </a:xfrm>
          <a:custGeom>
            <a:avLst/>
            <a:gdLst>
              <a:gd name="connsiteX0" fmla="*/ 0 w 275983"/>
              <a:gd name="connsiteY0" fmla="*/ 0 h 597966"/>
              <a:gd name="connsiteX1" fmla="*/ 0 w 275983"/>
              <a:gd name="connsiteY1" fmla="*/ 321983 h 597966"/>
              <a:gd name="connsiteX2" fmla="*/ 0 w 275983"/>
              <a:gd name="connsiteY2" fmla="*/ 460108 h 597966"/>
              <a:gd name="connsiteX3" fmla="*/ 0 w 275983"/>
              <a:gd name="connsiteY3" fmla="*/ 460108 h 597966"/>
              <a:gd name="connsiteX4" fmla="*/ 137985 w 275983"/>
              <a:gd name="connsiteY4" fmla="*/ 597966 h 597966"/>
              <a:gd name="connsiteX5" fmla="*/ 275971 w 275983"/>
              <a:gd name="connsiteY5" fmla="*/ 460108 h 597966"/>
              <a:gd name="connsiteX6" fmla="*/ 275983 w 275983"/>
              <a:gd name="connsiteY6" fmla="*/ 460108 h 597966"/>
              <a:gd name="connsiteX7" fmla="*/ 275983 w 275983"/>
              <a:gd name="connsiteY7" fmla="*/ 321983 h 597966"/>
              <a:gd name="connsiteX8" fmla="*/ 275983 w 275983"/>
              <a:gd name="connsiteY8" fmla="*/ 275983 h 597966"/>
              <a:gd name="connsiteX9" fmla="*/ 0 w 275983"/>
              <a:gd name="connsiteY9" fmla="*/ 0 h 597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5983" h="597966">
                <a:moveTo>
                  <a:pt x="0" y="0"/>
                </a:moveTo>
                <a:lnTo>
                  <a:pt x="0" y="321983"/>
                </a:lnTo>
                <a:lnTo>
                  <a:pt x="0" y="460108"/>
                </a:lnTo>
                <a:lnTo>
                  <a:pt x="0" y="460108"/>
                </a:lnTo>
                <a:cubicBezTo>
                  <a:pt x="76" y="536257"/>
                  <a:pt x="61824" y="597966"/>
                  <a:pt x="137985" y="597966"/>
                </a:cubicBezTo>
                <a:cubicBezTo>
                  <a:pt x="214160" y="597966"/>
                  <a:pt x="275907" y="536257"/>
                  <a:pt x="275971" y="460108"/>
                </a:cubicBezTo>
                <a:lnTo>
                  <a:pt x="275983" y="460108"/>
                </a:lnTo>
                <a:lnTo>
                  <a:pt x="275983" y="321983"/>
                </a:lnTo>
                <a:lnTo>
                  <a:pt x="275983" y="275983"/>
                </a:lnTo>
                <a:cubicBezTo>
                  <a:pt x="275983" y="123558"/>
                  <a:pt x="152425" y="0"/>
                  <a:pt x="0" y="0"/>
                </a:cubicBezTo>
              </a:path>
            </a:pathLst>
          </a:custGeom>
          <a:solidFill>
            <a:srgbClr val="FCCA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454" y="1636059"/>
            <a:ext cx="2332182" cy="225238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31441"/>
            <a:ext cx="9144000" cy="1826559"/>
          </a:xfrm>
          <a:prstGeom prst="rect">
            <a:avLst/>
          </a:prstGeom>
          <a:noFill/>
        </p:spPr>
      </p:pic>
      <p:sp>
        <p:nvSpPr>
          <p:cNvPr id="11" name="TextBox 1"/>
          <p:cNvSpPr txBox="1"/>
          <p:nvPr/>
        </p:nvSpPr>
        <p:spPr>
          <a:xfrm>
            <a:off x="-129396" y="649941"/>
            <a:ext cx="9144000" cy="733927"/>
          </a:xfrm>
          <a:prstGeom prst="rect">
            <a:avLst/>
          </a:prstGeom>
          <a:noFill/>
        </p:spPr>
        <p:txBody>
          <a:bodyPr wrap="square" lIns="0" tIns="0" rIns="0" bIns="41029" rtlCol="0">
            <a:spAutoFit/>
          </a:bodyPr>
          <a:lstStyle/>
          <a:p>
            <a:pPr algn="ctr">
              <a:lnSpc>
                <a:spcPts val="3590"/>
              </a:lnSpc>
              <a:tabLst>
                <a:tab pos="227940" algn="l"/>
              </a:tabLst>
            </a:pP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Positive Impact</a:t>
            </a:r>
          </a:p>
          <a:p>
            <a:pPr algn="ctr">
              <a:lnSpc>
                <a:spcPts val="1795"/>
              </a:lnSpc>
              <a:tabLst>
                <a:tab pos="227940" algn="l"/>
              </a:tabLst>
            </a:pPr>
            <a:endParaRPr lang="en-US" altLang="zh-CN" sz="1300" b="1" dirty="0">
              <a:solidFill>
                <a:srgbClr val="231F20"/>
              </a:solidFill>
              <a:latin typeface="Museo 700" charset="0"/>
              <a:cs typeface="Museo 700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3462617" y="1344709"/>
          <a:ext cx="3731559" cy="3496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39664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309875" y="5334059"/>
            <a:ext cx="383955" cy="372662"/>
          </a:xfrm>
          <a:custGeom>
            <a:avLst/>
            <a:gdLst>
              <a:gd name="connsiteX0" fmla="*/ 422350 w 422350"/>
              <a:gd name="connsiteY0" fmla="*/ 72466 h 422350"/>
              <a:gd name="connsiteX1" fmla="*/ 72466 w 422350"/>
              <a:gd name="connsiteY1" fmla="*/ 72466 h 422350"/>
              <a:gd name="connsiteX2" fmla="*/ 72466 w 422350"/>
              <a:gd name="connsiteY2" fmla="*/ 422350 h 422350"/>
              <a:gd name="connsiteX3" fmla="*/ 422350 w 422350"/>
              <a:gd name="connsiteY3" fmla="*/ 72466 h 422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0">
                <a:moveTo>
                  <a:pt x="422350" y="72466"/>
                </a:moveTo>
                <a:cubicBezTo>
                  <a:pt x="325729" y="-24155"/>
                  <a:pt x="169088" y="-24155"/>
                  <a:pt x="72466" y="72466"/>
                </a:cubicBezTo>
                <a:cubicBezTo>
                  <a:pt x="-24155" y="169087"/>
                  <a:pt x="-24155" y="325729"/>
                  <a:pt x="72466" y="422350"/>
                </a:cubicBezTo>
                <a:lnTo>
                  <a:pt x="422350" y="72466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322452" y="5488327"/>
            <a:ext cx="383955" cy="372663"/>
          </a:xfrm>
          <a:custGeom>
            <a:avLst/>
            <a:gdLst>
              <a:gd name="connsiteX0" fmla="*/ 349884 w 422350"/>
              <a:gd name="connsiteY0" fmla="*/ 0 h 422351"/>
              <a:gd name="connsiteX1" fmla="*/ 0 w 422350"/>
              <a:gd name="connsiteY1" fmla="*/ 349885 h 422351"/>
              <a:gd name="connsiteX2" fmla="*/ 349884 w 422350"/>
              <a:gd name="connsiteY2" fmla="*/ 349885 h 422351"/>
              <a:gd name="connsiteX3" fmla="*/ 349884 w 422350"/>
              <a:gd name="connsiteY3" fmla="*/ 0 h 422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1">
                <a:moveTo>
                  <a:pt x="349884" y="0"/>
                </a:moveTo>
                <a:lnTo>
                  <a:pt x="0" y="349885"/>
                </a:lnTo>
                <a:cubicBezTo>
                  <a:pt x="96622" y="446506"/>
                  <a:pt x="253263" y="446506"/>
                  <a:pt x="349884" y="349885"/>
                </a:cubicBezTo>
                <a:cubicBezTo>
                  <a:pt x="446506" y="253263"/>
                  <a:pt x="446506" y="96621"/>
                  <a:pt x="349884" y="0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84844" y="5329891"/>
            <a:ext cx="522755" cy="527741"/>
          </a:xfrm>
          <a:custGeom>
            <a:avLst/>
            <a:gdLst>
              <a:gd name="connsiteX0" fmla="*/ 299046 w 575030"/>
              <a:gd name="connsiteY0" fmla="*/ 0 h 598106"/>
              <a:gd name="connsiteX1" fmla="*/ 0 w 575030"/>
              <a:gd name="connsiteY1" fmla="*/ 299046 h 598106"/>
              <a:gd name="connsiteX2" fmla="*/ 299046 w 575030"/>
              <a:gd name="connsiteY2" fmla="*/ 598106 h 598106"/>
              <a:gd name="connsiteX3" fmla="*/ 575030 w 575030"/>
              <a:gd name="connsiteY3" fmla="*/ 322122 h 598106"/>
              <a:gd name="connsiteX4" fmla="*/ 299046 w 575030"/>
              <a:gd name="connsiteY4" fmla="*/ 322122 h 598106"/>
              <a:gd name="connsiteX5" fmla="*/ 299046 w 575030"/>
              <a:gd name="connsiteY5" fmla="*/ 0 h 5981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75030" h="598106">
                <a:moveTo>
                  <a:pt x="299046" y="0"/>
                </a:moveTo>
                <a:cubicBezTo>
                  <a:pt x="133883" y="0"/>
                  <a:pt x="0" y="133896"/>
                  <a:pt x="0" y="299046"/>
                </a:cubicBezTo>
                <a:cubicBezTo>
                  <a:pt x="0" y="464210"/>
                  <a:pt x="133883" y="598106"/>
                  <a:pt x="299046" y="598106"/>
                </a:cubicBezTo>
                <a:cubicBezTo>
                  <a:pt x="451472" y="598106"/>
                  <a:pt x="575030" y="474535"/>
                  <a:pt x="575030" y="322122"/>
                </a:cubicBezTo>
                <a:lnTo>
                  <a:pt x="299046" y="322122"/>
                </a:lnTo>
                <a:lnTo>
                  <a:pt x="299046" y="0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479384" y="5334062"/>
            <a:ext cx="247580" cy="240299"/>
          </a:xfrm>
          <a:custGeom>
            <a:avLst/>
            <a:gdLst>
              <a:gd name="connsiteX0" fmla="*/ 136169 w 272338"/>
              <a:gd name="connsiteY0" fmla="*/ 272338 h 272339"/>
              <a:gd name="connsiteX1" fmla="*/ 272338 w 272338"/>
              <a:gd name="connsiteY1" fmla="*/ 136169 h 272339"/>
              <a:gd name="connsiteX2" fmla="*/ 136169 w 272338"/>
              <a:gd name="connsiteY2" fmla="*/ 0 h 272339"/>
              <a:gd name="connsiteX3" fmla="*/ 0 w 272338"/>
              <a:gd name="connsiteY3" fmla="*/ 136169 h 272339"/>
              <a:gd name="connsiteX4" fmla="*/ 136169 w 272338"/>
              <a:gd name="connsiteY4" fmla="*/ 272338 h 272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2338" h="272339">
                <a:moveTo>
                  <a:pt x="136169" y="272338"/>
                </a:moveTo>
                <a:cubicBezTo>
                  <a:pt x="211378" y="272338"/>
                  <a:pt x="272338" y="211378"/>
                  <a:pt x="272338" y="136169"/>
                </a:cubicBezTo>
                <a:cubicBezTo>
                  <a:pt x="272338" y="60960"/>
                  <a:pt x="211378" y="0"/>
                  <a:pt x="136169" y="0"/>
                </a:cubicBezTo>
                <a:cubicBezTo>
                  <a:pt x="60972" y="0"/>
                  <a:pt x="0" y="60960"/>
                  <a:pt x="0" y="136169"/>
                </a:cubicBezTo>
                <a:cubicBezTo>
                  <a:pt x="0" y="211378"/>
                  <a:pt x="60972" y="272338"/>
                  <a:pt x="136169" y="272338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033911" y="5329891"/>
            <a:ext cx="250894" cy="527617"/>
          </a:xfrm>
          <a:custGeom>
            <a:avLst/>
            <a:gdLst>
              <a:gd name="connsiteX0" fmla="*/ 0 w 275983"/>
              <a:gd name="connsiteY0" fmla="*/ 0 h 597966"/>
              <a:gd name="connsiteX1" fmla="*/ 0 w 275983"/>
              <a:gd name="connsiteY1" fmla="*/ 321983 h 597966"/>
              <a:gd name="connsiteX2" fmla="*/ 0 w 275983"/>
              <a:gd name="connsiteY2" fmla="*/ 460108 h 597966"/>
              <a:gd name="connsiteX3" fmla="*/ 0 w 275983"/>
              <a:gd name="connsiteY3" fmla="*/ 460108 h 597966"/>
              <a:gd name="connsiteX4" fmla="*/ 137985 w 275983"/>
              <a:gd name="connsiteY4" fmla="*/ 597966 h 597966"/>
              <a:gd name="connsiteX5" fmla="*/ 275971 w 275983"/>
              <a:gd name="connsiteY5" fmla="*/ 460108 h 597966"/>
              <a:gd name="connsiteX6" fmla="*/ 275983 w 275983"/>
              <a:gd name="connsiteY6" fmla="*/ 460108 h 597966"/>
              <a:gd name="connsiteX7" fmla="*/ 275983 w 275983"/>
              <a:gd name="connsiteY7" fmla="*/ 321983 h 597966"/>
              <a:gd name="connsiteX8" fmla="*/ 275983 w 275983"/>
              <a:gd name="connsiteY8" fmla="*/ 275983 h 597966"/>
              <a:gd name="connsiteX9" fmla="*/ 0 w 275983"/>
              <a:gd name="connsiteY9" fmla="*/ 0 h 597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5983" h="597966">
                <a:moveTo>
                  <a:pt x="0" y="0"/>
                </a:moveTo>
                <a:lnTo>
                  <a:pt x="0" y="321983"/>
                </a:lnTo>
                <a:lnTo>
                  <a:pt x="0" y="460108"/>
                </a:lnTo>
                <a:lnTo>
                  <a:pt x="0" y="460108"/>
                </a:lnTo>
                <a:cubicBezTo>
                  <a:pt x="76" y="536257"/>
                  <a:pt x="61824" y="597966"/>
                  <a:pt x="137985" y="597966"/>
                </a:cubicBezTo>
                <a:cubicBezTo>
                  <a:pt x="214160" y="597966"/>
                  <a:pt x="275907" y="536257"/>
                  <a:pt x="275971" y="460108"/>
                </a:cubicBezTo>
                <a:lnTo>
                  <a:pt x="275983" y="460108"/>
                </a:lnTo>
                <a:lnTo>
                  <a:pt x="275983" y="321983"/>
                </a:lnTo>
                <a:lnTo>
                  <a:pt x="275983" y="275983"/>
                </a:lnTo>
                <a:cubicBezTo>
                  <a:pt x="275983" y="123558"/>
                  <a:pt x="152425" y="0"/>
                  <a:pt x="0" y="0"/>
                </a:cubicBezTo>
              </a:path>
            </a:pathLst>
          </a:custGeom>
          <a:solidFill>
            <a:srgbClr val="FCCA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564064" y="1663435"/>
            <a:ext cx="94049" cy="2143383"/>
          </a:xfrm>
          <a:custGeom>
            <a:avLst/>
            <a:gdLst>
              <a:gd name="connsiteX0" fmla="*/ 25863 w 103454"/>
              <a:gd name="connsiteY0" fmla="*/ 25863 h 2429167"/>
              <a:gd name="connsiteX1" fmla="*/ 25863 w 103454"/>
              <a:gd name="connsiteY1" fmla="*/ 2403303 h 24291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3454" h="2429167">
                <a:moveTo>
                  <a:pt x="25863" y="25863"/>
                </a:moveTo>
                <a:lnTo>
                  <a:pt x="25863" y="2403303"/>
                </a:lnTo>
              </a:path>
            </a:pathLst>
          </a:custGeom>
          <a:ln w="508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454" y="1636059"/>
            <a:ext cx="2332182" cy="225238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31441"/>
            <a:ext cx="9144000" cy="18265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40182" y="2185148"/>
            <a:ext cx="2418932" cy="1182768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795"/>
              </a:lnSpc>
              <a:tabLst>
                <a:tab pos="205146" algn="l"/>
                <a:tab pos="740804" algn="l"/>
              </a:tabLst>
            </a:pPr>
            <a:r>
              <a:rPr lang="en-US" altLang="zh-CN" sz="16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Higher</a:t>
            </a:r>
            <a:r>
              <a:rPr lang="en-US" altLang="zh-CN" sz="16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Income</a:t>
            </a:r>
            <a:r>
              <a:rPr lang="en-US" altLang="zh-CN" sz="16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Potential:</a:t>
            </a:r>
          </a:p>
          <a:p>
            <a:pPr>
              <a:lnSpc>
                <a:spcPts val="5833"/>
              </a:lnSpc>
              <a:tabLst>
                <a:tab pos="205146" algn="l"/>
                <a:tab pos="740804" algn="l"/>
              </a:tabLst>
            </a:pPr>
            <a:r>
              <a:rPr lang="en-US" altLang="zh-CN" dirty="0"/>
              <a:t>	</a:t>
            </a:r>
            <a:r>
              <a:rPr lang="en-US" altLang="zh-CN" sz="5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$1.6M</a:t>
            </a:r>
          </a:p>
          <a:p>
            <a:pPr>
              <a:lnSpc>
                <a:spcPts val="1256"/>
              </a:lnSpc>
              <a:tabLst>
                <a:tab pos="205146" algn="l"/>
                <a:tab pos="740804" algn="l"/>
              </a:tabLst>
            </a:pPr>
            <a:r>
              <a:rPr lang="en-US" altLang="zh-CN" dirty="0"/>
              <a:t>		</a:t>
            </a:r>
            <a:r>
              <a:rPr lang="en-US" altLang="zh-CN" sz="16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($4:1</a:t>
            </a:r>
            <a:r>
              <a:rPr lang="en-US" altLang="zh-CN" sz="16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ROI)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945910" y="2185148"/>
            <a:ext cx="2424831" cy="1182768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795"/>
              </a:lnSpc>
              <a:tabLst>
                <a:tab pos="148161" algn="l"/>
                <a:tab pos="649628" algn="l"/>
              </a:tabLst>
            </a:pPr>
            <a:r>
              <a:rPr lang="en-US" altLang="zh-CN" dirty="0"/>
              <a:t>	</a:t>
            </a:r>
            <a:r>
              <a:rPr lang="en-US" altLang="zh-CN" sz="16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Society</a:t>
            </a:r>
            <a:r>
              <a:rPr lang="en-US" altLang="zh-CN" sz="16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Costs</a:t>
            </a:r>
            <a:r>
              <a:rPr lang="en-US" altLang="zh-CN" sz="16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Avoided:</a:t>
            </a:r>
          </a:p>
          <a:p>
            <a:pPr>
              <a:lnSpc>
                <a:spcPts val="5833"/>
              </a:lnSpc>
              <a:tabLst>
                <a:tab pos="148161" algn="l"/>
                <a:tab pos="649628" algn="l"/>
              </a:tabLst>
            </a:pPr>
            <a:r>
              <a:rPr lang="en-US" altLang="zh-CN" sz="5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$43.8M</a:t>
            </a:r>
          </a:p>
          <a:p>
            <a:pPr>
              <a:lnSpc>
                <a:spcPts val="1256"/>
              </a:lnSpc>
              <a:tabLst>
                <a:tab pos="148161" algn="l"/>
                <a:tab pos="649628" algn="l"/>
              </a:tabLst>
            </a:pPr>
            <a:r>
              <a:rPr lang="en-US" altLang="zh-CN" dirty="0"/>
              <a:t>		</a:t>
            </a:r>
            <a:r>
              <a:rPr lang="en-US" altLang="zh-CN" sz="16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($109:1</a:t>
            </a:r>
            <a:r>
              <a:rPr lang="en-US" altLang="zh-CN" sz="16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ROI)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0" y="649941"/>
            <a:ext cx="9144000" cy="733927"/>
          </a:xfrm>
          <a:prstGeom prst="rect">
            <a:avLst/>
          </a:prstGeom>
          <a:noFill/>
        </p:spPr>
        <p:txBody>
          <a:bodyPr wrap="square" lIns="0" tIns="0" rIns="0" bIns="41029" rtlCol="0">
            <a:spAutoFit/>
          </a:bodyPr>
          <a:lstStyle/>
          <a:p>
            <a:pPr algn="ctr">
              <a:lnSpc>
                <a:spcPts val="3590"/>
              </a:lnSpc>
              <a:tabLst>
                <a:tab pos="227940" algn="l"/>
              </a:tabLst>
            </a:pP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Economic</a:t>
            </a:r>
            <a:r>
              <a:rPr lang="en-US" altLang="zh-CN" sz="31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Impact</a:t>
            </a:r>
          </a:p>
          <a:p>
            <a:pPr algn="ctr">
              <a:lnSpc>
                <a:spcPts val="1795"/>
              </a:lnSpc>
              <a:tabLst>
                <a:tab pos="227940" algn="l"/>
              </a:tabLst>
            </a:pP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Increased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Graduation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Rates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(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Since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2011)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073093" y="4500934"/>
            <a:ext cx="7086265" cy="210465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346"/>
              </a:lnSpc>
            </a:pP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http://www.pbs.org/wgbh/frontline/article/by-the-numbers-dropping-out-of-high-school/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289" y="1586492"/>
            <a:ext cx="5867541" cy="26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15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295" y="2406503"/>
            <a:ext cx="4749800" cy="2692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393404" y="692006"/>
            <a:ext cx="10058400" cy="55912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017095" y="2520803"/>
            <a:ext cx="3996351" cy="204671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50799" algn="l"/>
                <a:tab pos="228594" algn="l"/>
              </a:tabLst>
            </a:pPr>
            <a:r>
              <a:rPr lang="en-US" altLang="zh-CN" sz="2496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Community</a:t>
            </a:r>
            <a:r>
              <a:rPr lang="en-US" altLang="zh-CN" sz="2496" b="1" dirty="0">
                <a:latin typeface="Museo 700" charset="0"/>
                <a:cs typeface="Museo 700" charset="0"/>
              </a:rPr>
              <a:t> </a:t>
            </a:r>
            <a:r>
              <a:rPr lang="en-US" altLang="zh-CN" sz="2496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Partnership</a:t>
            </a:r>
          </a:p>
          <a:p>
            <a:pPr>
              <a:lnSpc>
                <a:spcPts val="2900"/>
              </a:lnSpc>
              <a:tabLst>
                <a:tab pos="50799" algn="l"/>
                <a:tab pos="228594" algn="l"/>
              </a:tabLst>
            </a:pPr>
            <a:r>
              <a:rPr lang="en-US" altLang="zh-CN" dirty="0"/>
              <a:t>	</a:t>
            </a:r>
            <a:r>
              <a:rPr lang="en-US" altLang="zh-CN" sz="2496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Schools</a:t>
            </a:r>
            <a:r>
              <a:rPr lang="en-US" altLang="zh-CN" sz="2496" b="1" dirty="0">
                <a:latin typeface="Museo 700" charset="0"/>
                <a:cs typeface="Museo 700" charset="0"/>
              </a:rPr>
              <a:t> </a:t>
            </a:r>
            <a:r>
              <a:rPr lang="en-US" altLang="zh-CN" sz="2496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Operating</a:t>
            </a:r>
            <a:r>
              <a:rPr lang="en-US" altLang="zh-CN" sz="2496" b="1" dirty="0">
                <a:latin typeface="Museo 700" charset="0"/>
                <a:cs typeface="Museo 700" charset="0"/>
              </a:rPr>
              <a:t> </a:t>
            </a:r>
            <a:r>
              <a:rPr lang="en-US" altLang="zh-CN" sz="2496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Costs</a:t>
            </a:r>
          </a:p>
          <a:p>
            <a:pPr algn="ctr">
              <a:lnSpc>
                <a:spcPts val="9900"/>
              </a:lnSpc>
              <a:tabLst>
                <a:tab pos="50799" algn="l"/>
                <a:tab pos="228594" algn="l"/>
              </a:tabLst>
            </a:pPr>
            <a:r>
              <a:rPr lang="en-US" altLang="zh-CN" dirty="0"/>
              <a:t>		</a:t>
            </a:r>
            <a:r>
              <a:rPr lang="en-US" altLang="zh-CN" sz="36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$400K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373559" y="3397106"/>
            <a:ext cx="565861" cy="34111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14297" algn="l"/>
              </a:tabLst>
            </a:pPr>
            <a:r>
              <a:rPr lang="en-US" altLang="zh-CN" sz="791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Community</a:t>
            </a:r>
          </a:p>
          <a:p>
            <a:pPr>
              <a:lnSpc>
                <a:spcPts val="700"/>
              </a:lnSpc>
              <a:tabLst>
                <a:tab pos="114297" algn="l"/>
              </a:tabLst>
            </a:pPr>
            <a:r>
              <a:rPr lang="en-US" altLang="zh-CN" sz="791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Partnership</a:t>
            </a:r>
          </a:p>
          <a:p>
            <a:pPr>
              <a:lnSpc>
                <a:spcPts val="700"/>
              </a:lnSpc>
              <a:tabLst>
                <a:tab pos="114297" algn="l"/>
              </a:tabLst>
            </a:pPr>
            <a:r>
              <a:rPr lang="en-US" altLang="zh-CN" dirty="0"/>
              <a:t>	</a:t>
            </a:r>
            <a:r>
              <a:rPr lang="en-US" altLang="zh-CN" sz="791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2600810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309875" y="5334059"/>
            <a:ext cx="383955" cy="372662"/>
          </a:xfrm>
          <a:custGeom>
            <a:avLst/>
            <a:gdLst>
              <a:gd name="connsiteX0" fmla="*/ 422350 w 422350"/>
              <a:gd name="connsiteY0" fmla="*/ 72466 h 422350"/>
              <a:gd name="connsiteX1" fmla="*/ 72466 w 422350"/>
              <a:gd name="connsiteY1" fmla="*/ 72466 h 422350"/>
              <a:gd name="connsiteX2" fmla="*/ 72466 w 422350"/>
              <a:gd name="connsiteY2" fmla="*/ 422350 h 422350"/>
              <a:gd name="connsiteX3" fmla="*/ 422350 w 422350"/>
              <a:gd name="connsiteY3" fmla="*/ 72466 h 422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0">
                <a:moveTo>
                  <a:pt x="422350" y="72466"/>
                </a:moveTo>
                <a:cubicBezTo>
                  <a:pt x="325729" y="-24155"/>
                  <a:pt x="169088" y="-24155"/>
                  <a:pt x="72466" y="72466"/>
                </a:cubicBezTo>
                <a:cubicBezTo>
                  <a:pt x="-24155" y="169087"/>
                  <a:pt x="-24155" y="325729"/>
                  <a:pt x="72466" y="422350"/>
                </a:cubicBezTo>
                <a:lnTo>
                  <a:pt x="422350" y="72466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322452" y="5488327"/>
            <a:ext cx="383955" cy="372663"/>
          </a:xfrm>
          <a:custGeom>
            <a:avLst/>
            <a:gdLst>
              <a:gd name="connsiteX0" fmla="*/ 349884 w 422350"/>
              <a:gd name="connsiteY0" fmla="*/ 0 h 422351"/>
              <a:gd name="connsiteX1" fmla="*/ 0 w 422350"/>
              <a:gd name="connsiteY1" fmla="*/ 349885 h 422351"/>
              <a:gd name="connsiteX2" fmla="*/ 349884 w 422350"/>
              <a:gd name="connsiteY2" fmla="*/ 349885 h 422351"/>
              <a:gd name="connsiteX3" fmla="*/ 349884 w 422350"/>
              <a:gd name="connsiteY3" fmla="*/ 0 h 422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2350" h="422351">
                <a:moveTo>
                  <a:pt x="349884" y="0"/>
                </a:moveTo>
                <a:lnTo>
                  <a:pt x="0" y="349885"/>
                </a:lnTo>
                <a:cubicBezTo>
                  <a:pt x="96622" y="446506"/>
                  <a:pt x="253263" y="446506"/>
                  <a:pt x="349884" y="349885"/>
                </a:cubicBezTo>
                <a:cubicBezTo>
                  <a:pt x="446506" y="253263"/>
                  <a:pt x="446506" y="96621"/>
                  <a:pt x="349884" y="0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84844" y="5329891"/>
            <a:ext cx="522755" cy="527741"/>
          </a:xfrm>
          <a:custGeom>
            <a:avLst/>
            <a:gdLst>
              <a:gd name="connsiteX0" fmla="*/ 299046 w 575030"/>
              <a:gd name="connsiteY0" fmla="*/ 0 h 598106"/>
              <a:gd name="connsiteX1" fmla="*/ 0 w 575030"/>
              <a:gd name="connsiteY1" fmla="*/ 299046 h 598106"/>
              <a:gd name="connsiteX2" fmla="*/ 299046 w 575030"/>
              <a:gd name="connsiteY2" fmla="*/ 598106 h 598106"/>
              <a:gd name="connsiteX3" fmla="*/ 575030 w 575030"/>
              <a:gd name="connsiteY3" fmla="*/ 322122 h 598106"/>
              <a:gd name="connsiteX4" fmla="*/ 299046 w 575030"/>
              <a:gd name="connsiteY4" fmla="*/ 322122 h 598106"/>
              <a:gd name="connsiteX5" fmla="*/ 299046 w 575030"/>
              <a:gd name="connsiteY5" fmla="*/ 0 h 5981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75030" h="598106">
                <a:moveTo>
                  <a:pt x="299046" y="0"/>
                </a:moveTo>
                <a:cubicBezTo>
                  <a:pt x="133883" y="0"/>
                  <a:pt x="0" y="133896"/>
                  <a:pt x="0" y="299046"/>
                </a:cubicBezTo>
                <a:cubicBezTo>
                  <a:pt x="0" y="464210"/>
                  <a:pt x="133883" y="598106"/>
                  <a:pt x="299046" y="598106"/>
                </a:cubicBezTo>
                <a:cubicBezTo>
                  <a:pt x="451472" y="598106"/>
                  <a:pt x="575030" y="474535"/>
                  <a:pt x="575030" y="322122"/>
                </a:cubicBezTo>
                <a:lnTo>
                  <a:pt x="299046" y="322122"/>
                </a:lnTo>
                <a:lnTo>
                  <a:pt x="299046" y="0"/>
                </a:ln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479384" y="5334062"/>
            <a:ext cx="247580" cy="240299"/>
          </a:xfrm>
          <a:custGeom>
            <a:avLst/>
            <a:gdLst>
              <a:gd name="connsiteX0" fmla="*/ 136169 w 272338"/>
              <a:gd name="connsiteY0" fmla="*/ 272338 h 272339"/>
              <a:gd name="connsiteX1" fmla="*/ 272338 w 272338"/>
              <a:gd name="connsiteY1" fmla="*/ 136169 h 272339"/>
              <a:gd name="connsiteX2" fmla="*/ 136169 w 272338"/>
              <a:gd name="connsiteY2" fmla="*/ 0 h 272339"/>
              <a:gd name="connsiteX3" fmla="*/ 0 w 272338"/>
              <a:gd name="connsiteY3" fmla="*/ 136169 h 272339"/>
              <a:gd name="connsiteX4" fmla="*/ 136169 w 272338"/>
              <a:gd name="connsiteY4" fmla="*/ 272338 h 272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2338" h="272339">
                <a:moveTo>
                  <a:pt x="136169" y="272338"/>
                </a:moveTo>
                <a:cubicBezTo>
                  <a:pt x="211378" y="272338"/>
                  <a:pt x="272338" y="211378"/>
                  <a:pt x="272338" y="136169"/>
                </a:cubicBezTo>
                <a:cubicBezTo>
                  <a:pt x="272338" y="60960"/>
                  <a:pt x="211378" y="0"/>
                  <a:pt x="136169" y="0"/>
                </a:cubicBezTo>
                <a:cubicBezTo>
                  <a:pt x="60972" y="0"/>
                  <a:pt x="0" y="60960"/>
                  <a:pt x="0" y="136169"/>
                </a:cubicBezTo>
                <a:cubicBezTo>
                  <a:pt x="0" y="211378"/>
                  <a:pt x="60972" y="272338"/>
                  <a:pt x="136169" y="272338"/>
                </a:cubicBezTo>
              </a:path>
            </a:pathLst>
          </a:custGeom>
          <a:solidFill>
            <a:srgbClr val="FAAF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033911" y="5329891"/>
            <a:ext cx="250894" cy="527617"/>
          </a:xfrm>
          <a:custGeom>
            <a:avLst/>
            <a:gdLst>
              <a:gd name="connsiteX0" fmla="*/ 0 w 275983"/>
              <a:gd name="connsiteY0" fmla="*/ 0 h 597966"/>
              <a:gd name="connsiteX1" fmla="*/ 0 w 275983"/>
              <a:gd name="connsiteY1" fmla="*/ 321983 h 597966"/>
              <a:gd name="connsiteX2" fmla="*/ 0 w 275983"/>
              <a:gd name="connsiteY2" fmla="*/ 460108 h 597966"/>
              <a:gd name="connsiteX3" fmla="*/ 0 w 275983"/>
              <a:gd name="connsiteY3" fmla="*/ 460108 h 597966"/>
              <a:gd name="connsiteX4" fmla="*/ 137985 w 275983"/>
              <a:gd name="connsiteY4" fmla="*/ 597966 h 597966"/>
              <a:gd name="connsiteX5" fmla="*/ 275971 w 275983"/>
              <a:gd name="connsiteY5" fmla="*/ 460108 h 597966"/>
              <a:gd name="connsiteX6" fmla="*/ 275983 w 275983"/>
              <a:gd name="connsiteY6" fmla="*/ 460108 h 597966"/>
              <a:gd name="connsiteX7" fmla="*/ 275983 w 275983"/>
              <a:gd name="connsiteY7" fmla="*/ 321983 h 597966"/>
              <a:gd name="connsiteX8" fmla="*/ 275983 w 275983"/>
              <a:gd name="connsiteY8" fmla="*/ 275983 h 597966"/>
              <a:gd name="connsiteX9" fmla="*/ 0 w 275983"/>
              <a:gd name="connsiteY9" fmla="*/ 0 h 597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5983" h="597966">
                <a:moveTo>
                  <a:pt x="0" y="0"/>
                </a:moveTo>
                <a:lnTo>
                  <a:pt x="0" y="321983"/>
                </a:lnTo>
                <a:lnTo>
                  <a:pt x="0" y="460108"/>
                </a:lnTo>
                <a:lnTo>
                  <a:pt x="0" y="460108"/>
                </a:lnTo>
                <a:cubicBezTo>
                  <a:pt x="76" y="536257"/>
                  <a:pt x="61824" y="597966"/>
                  <a:pt x="137985" y="597966"/>
                </a:cubicBezTo>
                <a:cubicBezTo>
                  <a:pt x="214160" y="597966"/>
                  <a:pt x="275907" y="536257"/>
                  <a:pt x="275971" y="460108"/>
                </a:cubicBezTo>
                <a:lnTo>
                  <a:pt x="275983" y="460108"/>
                </a:lnTo>
                <a:lnTo>
                  <a:pt x="275983" y="321983"/>
                </a:lnTo>
                <a:lnTo>
                  <a:pt x="275983" y="275983"/>
                </a:lnTo>
                <a:cubicBezTo>
                  <a:pt x="275983" y="123558"/>
                  <a:pt x="152425" y="0"/>
                  <a:pt x="0" y="0"/>
                </a:cubicBezTo>
              </a:path>
            </a:pathLst>
          </a:custGeom>
          <a:solidFill>
            <a:srgbClr val="FCCA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124288" y="4168359"/>
            <a:ext cx="2932926" cy="1002859"/>
          </a:xfrm>
          <a:custGeom>
            <a:avLst/>
            <a:gdLst>
              <a:gd name="connsiteX0" fmla="*/ 180898 w 3226219"/>
              <a:gd name="connsiteY0" fmla="*/ 25844 h 1136574"/>
              <a:gd name="connsiteX1" fmla="*/ 25844 w 3226219"/>
              <a:gd name="connsiteY1" fmla="*/ 180899 h 1136574"/>
              <a:gd name="connsiteX2" fmla="*/ 25844 w 3226219"/>
              <a:gd name="connsiteY2" fmla="*/ 955662 h 1136574"/>
              <a:gd name="connsiteX3" fmla="*/ 180898 w 3226219"/>
              <a:gd name="connsiteY3" fmla="*/ 1110729 h 1136574"/>
              <a:gd name="connsiteX4" fmla="*/ 3045320 w 3226219"/>
              <a:gd name="connsiteY4" fmla="*/ 1110729 h 1136574"/>
              <a:gd name="connsiteX5" fmla="*/ 3200374 w 3226219"/>
              <a:gd name="connsiteY5" fmla="*/ 955662 h 1136574"/>
              <a:gd name="connsiteX6" fmla="*/ 3200374 w 3226219"/>
              <a:gd name="connsiteY6" fmla="*/ 180899 h 1136574"/>
              <a:gd name="connsiteX7" fmla="*/ 3045320 w 3226219"/>
              <a:gd name="connsiteY7" fmla="*/ 25844 h 1136574"/>
              <a:gd name="connsiteX8" fmla="*/ 180898 w 3226219"/>
              <a:gd name="connsiteY8" fmla="*/ 25844 h 11365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6219" h="1136574">
                <a:moveTo>
                  <a:pt x="180898" y="25844"/>
                </a:moveTo>
                <a:cubicBezTo>
                  <a:pt x="180898" y="25844"/>
                  <a:pt x="25844" y="25844"/>
                  <a:pt x="25844" y="180899"/>
                </a:cubicBezTo>
                <a:lnTo>
                  <a:pt x="25844" y="955662"/>
                </a:lnTo>
                <a:cubicBezTo>
                  <a:pt x="25844" y="955662"/>
                  <a:pt x="25844" y="1110729"/>
                  <a:pt x="180898" y="1110729"/>
                </a:cubicBezTo>
                <a:lnTo>
                  <a:pt x="3045320" y="1110729"/>
                </a:lnTo>
                <a:cubicBezTo>
                  <a:pt x="3045320" y="1110729"/>
                  <a:pt x="3200374" y="1110729"/>
                  <a:pt x="3200374" y="955662"/>
                </a:cubicBezTo>
                <a:lnTo>
                  <a:pt x="3200374" y="180899"/>
                </a:lnTo>
                <a:cubicBezTo>
                  <a:pt x="3200374" y="180899"/>
                  <a:pt x="3200374" y="25844"/>
                  <a:pt x="3045320" y="25844"/>
                </a:cubicBezTo>
                <a:lnTo>
                  <a:pt x="180898" y="25844"/>
                </a:ln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542474" y="2358200"/>
            <a:ext cx="2997476" cy="1291780"/>
          </a:xfrm>
          <a:custGeom>
            <a:avLst/>
            <a:gdLst>
              <a:gd name="connsiteX0" fmla="*/ 180898 w 3297224"/>
              <a:gd name="connsiteY0" fmla="*/ 25844 h 1464017"/>
              <a:gd name="connsiteX1" fmla="*/ 25844 w 3297224"/>
              <a:gd name="connsiteY1" fmla="*/ 180898 h 1464017"/>
              <a:gd name="connsiteX2" fmla="*/ 25844 w 3297224"/>
              <a:gd name="connsiteY2" fmla="*/ 1283119 h 1464017"/>
              <a:gd name="connsiteX3" fmla="*/ 180898 w 3297224"/>
              <a:gd name="connsiteY3" fmla="*/ 1438173 h 1464017"/>
              <a:gd name="connsiteX4" fmla="*/ 3116326 w 3297224"/>
              <a:gd name="connsiteY4" fmla="*/ 1438173 h 1464017"/>
              <a:gd name="connsiteX5" fmla="*/ 3271380 w 3297224"/>
              <a:gd name="connsiteY5" fmla="*/ 1283119 h 1464017"/>
              <a:gd name="connsiteX6" fmla="*/ 3271380 w 3297224"/>
              <a:gd name="connsiteY6" fmla="*/ 180898 h 1464017"/>
              <a:gd name="connsiteX7" fmla="*/ 3116326 w 3297224"/>
              <a:gd name="connsiteY7" fmla="*/ 25844 h 1464017"/>
              <a:gd name="connsiteX8" fmla="*/ 180898 w 3297224"/>
              <a:gd name="connsiteY8" fmla="*/ 25844 h 1464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97224" h="1464017">
                <a:moveTo>
                  <a:pt x="180898" y="25844"/>
                </a:moveTo>
                <a:cubicBezTo>
                  <a:pt x="180898" y="25844"/>
                  <a:pt x="25844" y="25844"/>
                  <a:pt x="25844" y="180898"/>
                </a:cubicBezTo>
                <a:lnTo>
                  <a:pt x="25844" y="1283119"/>
                </a:lnTo>
                <a:cubicBezTo>
                  <a:pt x="25844" y="1283119"/>
                  <a:pt x="25844" y="1438173"/>
                  <a:pt x="180898" y="1438173"/>
                </a:cubicBezTo>
                <a:lnTo>
                  <a:pt x="3116326" y="1438173"/>
                </a:lnTo>
                <a:cubicBezTo>
                  <a:pt x="3116326" y="1438173"/>
                  <a:pt x="3271380" y="1438173"/>
                  <a:pt x="3271380" y="1283119"/>
                </a:cubicBezTo>
                <a:lnTo>
                  <a:pt x="3271380" y="180898"/>
                </a:lnTo>
                <a:cubicBezTo>
                  <a:pt x="3271380" y="180898"/>
                  <a:pt x="3271380" y="25844"/>
                  <a:pt x="3116326" y="25844"/>
                </a:cubicBezTo>
                <a:lnTo>
                  <a:pt x="180898" y="25844"/>
                </a:ln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675909" y="2358200"/>
            <a:ext cx="2997476" cy="1291780"/>
          </a:xfrm>
          <a:custGeom>
            <a:avLst/>
            <a:gdLst>
              <a:gd name="connsiteX0" fmla="*/ 180898 w 3297224"/>
              <a:gd name="connsiteY0" fmla="*/ 25844 h 1464017"/>
              <a:gd name="connsiteX1" fmla="*/ 25844 w 3297224"/>
              <a:gd name="connsiteY1" fmla="*/ 180898 h 1464017"/>
              <a:gd name="connsiteX2" fmla="*/ 25844 w 3297224"/>
              <a:gd name="connsiteY2" fmla="*/ 1283119 h 1464017"/>
              <a:gd name="connsiteX3" fmla="*/ 180898 w 3297224"/>
              <a:gd name="connsiteY3" fmla="*/ 1438173 h 1464017"/>
              <a:gd name="connsiteX4" fmla="*/ 3116326 w 3297224"/>
              <a:gd name="connsiteY4" fmla="*/ 1438173 h 1464017"/>
              <a:gd name="connsiteX5" fmla="*/ 3271380 w 3297224"/>
              <a:gd name="connsiteY5" fmla="*/ 1283119 h 1464017"/>
              <a:gd name="connsiteX6" fmla="*/ 3271380 w 3297224"/>
              <a:gd name="connsiteY6" fmla="*/ 180898 h 1464017"/>
              <a:gd name="connsiteX7" fmla="*/ 3116326 w 3297224"/>
              <a:gd name="connsiteY7" fmla="*/ 25844 h 1464017"/>
              <a:gd name="connsiteX8" fmla="*/ 180898 w 3297224"/>
              <a:gd name="connsiteY8" fmla="*/ 25844 h 1464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97224" h="1464017">
                <a:moveTo>
                  <a:pt x="180898" y="25844"/>
                </a:moveTo>
                <a:cubicBezTo>
                  <a:pt x="180898" y="25844"/>
                  <a:pt x="25844" y="25844"/>
                  <a:pt x="25844" y="180898"/>
                </a:cubicBezTo>
                <a:lnTo>
                  <a:pt x="25844" y="1283119"/>
                </a:lnTo>
                <a:cubicBezTo>
                  <a:pt x="25844" y="1283119"/>
                  <a:pt x="25844" y="1438173"/>
                  <a:pt x="180898" y="1438173"/>
                </a:cubicBezTo>
                <a:lnTo>
                  <a:pt x="3116326" y="1438173"/>
                </a:lnTo>
                <a:cubicBezTo>
                  <a:pt x="3116326" y="1438173"/>
                  <a:pt x="3271380" y="1438173"/>
                  <a:pt x="3271380" y="1283119"/>
                </a:cubicBezTo>
                <a:lnTo>
                  <a:pt x="3271380" y="180898"/>
                </a:lnTo>
                <a:cubicBezTo>
                  <a:pt x="3271380" y="180898"/>
                  <a:pt x="3271380" y="25844"/>
                  <a:pt x="3116326" y="25844"/>
                </a:cubicBezTo>
                <a:lnTo>
                  <a:pt x="180898" y="25844"/>
                </a:ln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049754" y="3797137"/>
            <a:ext cx="1081982" cy="532761"/>
          </a:xfrm>
          <a:custGeom>
            <a:avLst/>
            <a:gdLst>
              <a:gd name="connsiteX0" fmla="*/ 127152 w 1190180"/>
              <a:gd name="connsiteY0" fmla="*/ 0 h 603796"/>
              <a:gd name="connsiteX1" fmla="*/ 0 w 1190180"/>
              <a:gd name="connsiteY1" fmla="*/ 127152 h 603796"/>
              <a:gd name="connsiteX2" fmla="*/ 0 w 1190180"/>
              <a:gd name="connsiteY2" fmla="*/ 476656 h 603796"/>
              <a:gd name="connsiteX3" fmla="*/ 127152 w 1190180"/>
              <a:gd name="connsiteY3" fmla="*/ 603796 h 603796"/>
              <a:gd name="connsiteX4" fmla="*/ 1063040 w 1190180"/>
              <a:gd name="connsiteY4" fmla="*/ 603796 h 603796"/>
              <a:gd name="connsiteX5" fmla="*/ 1190180 w 1190180"/>
              <a:gd name="connsiteY5" fmla="*/ 476656 h 603796"/>
              <a:gd name="connsiteX6" fmla="*/ 1190180 w 1190180"/>
              <a:gd name="connsiteY6" fmla="*/ 127152 h 603796"/>
              <a:gd name="connsiteX7" fmla="*/ 1063040 w 1190180"/>
              <a:gd name="connsiteY7" fmla="*/ 0 h 603796"/>
              <a:gd name="connsiteX8" fmla="*/ 127152 w 1190180"/>
              <a:gd name="connsiteY8" fmla="*/ 0 h 6037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90180" h="603796">
                <a:moveTo>
                  <a:pt x="127152" y="0"/>
                </a:moveTo>
                <a:cubicBezTo>
                  <a:pt x="127152" y="0"/>
                  <a:pt x="0" y="0"/>
                  <a:pt x="0" y="127152"/>
                </a:cubicBezTo>
                <a:lnTo>
                  <a:pt x="0" y="476656"/>
                </a:lnTo>
                <a:cubicBezTo>
                  <a:pt x="0" y="476656"/>
                  <a:pt x="0" y="603796"/>
                  <a:pt x="127152" y="603796"/>
                </a:cubicBezTo>
                <a:lnTo>
                  <a:pt x="1063040" y="603796"/>
                </a:lnTo>
                <a:cubicBezTo>
                  <a:pt x="1063040" y="603796"/>
                  <a:pt x="1190180" y="603796"/>
                  <a:pt x="1190180" y="476656"/>
                </a:cubicBezTo>
                <a:lnTo>
                  <a:pt x="1190180" y="127152"/>
                </a:lnTo>
                <a:cubicBezTo>
                  <a:pt x="1190180" y="127152"/>
                  <a:pt x="1190180" y="0"/>
                  <a:pt x="1063040" y="0"/>
                </a:cubicBezTo>
                <a:lnTo>
                  <a:pt x="127152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030491" y="3778441"/>
            <a:ext cx="1120509" cy="570154"/>
          </a:xfrm>
          <a:custGeom>
            <a:avLst/>
            <a:gdLst>
              <a:gd name="connsiteX0" fmla="*/ 148342 w 1232560"/>
              <a:gd name="connsiteY0" fmla="*/ 21189 h 646175"/>
              <a:gd name="connsiteX1" fmla="*/ 21189 w 1232560"/>
              <a:gd name="connsiteY1" fmla="*/ 148342 h 646175"/>
              <a:gd name="connsiteX2" fmla="*/ 21189 w 1232560"/>
              <a:gd name="connsiteY2" fmla="*/ 497845 h 646175"/>
              <a:gd name="connsiteX3" fmla="*/ 148342 w 1232560"/>
              <a:gd name="connsiteY3" fmla="*/ 624985 h 646175"/>
              <a:gd name="connsiteX4" fmla="*/ 1084230 w 1232560"/>
              <a:gd name="connsiteY4" fmla="*/ 624985 h 646175"/>
              <a:gd name="connsiteX5" fmla="*/ 1211370 w 1232560"/>
              <a:gd name="connsiteY5" fmla="*/ 497845 h 646175"/>
              <a:gd name="connsiteX6" fmla="*/ 1211370 w 1232560"/>
              <a:gd name="connsiteY6" fmla="*/ 148342 h 646175"/>
              <a:gd name="connsiteX7" fmla="*/ 1084230 w 1232560"/>
              <a:gd name="connsiteY7" fmla="*/ 21189 h 646175"/>
              <a:gd name="connsiteX8" fmla="*/ 148342 w 1232560"/>
              <a:gd name="connsiteY8" fmla="*/ 21189 h 646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32560" h="646175">
                <a:moveTo>
                  <a:pt x="148342" y="21189"/>
                </a:moveTo>
                <a:cubicBezTo>
                  <a:pt x="148342" y="21189"/>
                  <a:pt x="21189" y="21189"/>
                  <a:pt x="21189" y="148342"/>
                </a:cubicBezTo>
                <a:lnTo>
                  <a:pt x="21189" y="497845"/>
                </a:lnTo>
                <a:cubicBezTo>
                  <a:pt x="21189" y="497845"/>
                  <a:pt x="21189" y="624985"/>
                  <a:pt x="148342" y="624985"/>
                </a:cubicBezTo>
                <a:lnTo>
                  <a:pt x="1084230" y="624985"/>
                </a:lnTo>
                <a:cubicBezTo>
                  <a:pt x="1084230" y="624985"/>
                  <a:pt x="1211370" y="624985"/>
                  <a:pt x="1211370" y="497845"/>
                </a:cubicBezTo>
                <a:lnTo>
                  <a:pt x="1211370" y="148342"/>
                </a:lnTo>
                <a:cubicBezTo>
                  <a:pt x="1211370" y="148342"/>
                  <a:pt x="1211370" y="21189"/>
                  <a:pt x="1084230" y="21189"/>
                </a:cubicBezTo>
                <a:lnTo>
                  <a:pt x="148342" y="21189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331681" y="3967657"/>
            <a:ext cx="126215" cy="228936"/>
          </a:xfrm>
          <a:custGeom>
            <a:avLst/>
            <a:gdLst>
              <a:gd name="connsiteX0" fmla="*/ 0 w 138836"/>
              <a:gd name="connsiteY0" fmla="*/ 193459 h 259461"/>
              <a:gd name="connsiteX1" fmla="*/ 59740 w 138836"/>
              <a:gd name="connsiteY1" fmla="*/ 233286 h 259461"/>
              <a:gd name="connsiteX2" fmla="*/ 59740 w 138836"/>
              <a:gd name="connsiteY2" fmla="*/ 259461 h 259461"/>
              <a:gd name="connsiteX3" fmla="*/ 85064 w 138836"/>
              <a:gd name="connsiteY3" fmla="*/ 259461 h 259461"/>
              <a:gd name="connsiteX4" fmla="*/ 85064 w 138836"/>
              <a:gd name="connsiteY4" fmla="*/ 233007 h 259461"/>
              <a:gd name="connsiteX5" fmla="*/ 138836 w 138836"/>
              <a:gd name="connsiteY5" fmla="*/ 175539 h 259461"/>
              <a:gd name="connsiteX6" fmla="*/ 43815 w 138836"/>
              <a:gd name="connsiteY6" fmla="*/ 79654 h 259461"/>
              <a:gd name="connsiteX7" fmla="*/ 73405 w 138836"/>
              <a:gd name="connsiteY7" fmla="*/ 59169 h 259461"/>
              <a:gd name="connsiteX8" fmla="*/ 98730 w 138836"/>
              <a:gd name="connsiteY8" fmla="*/ 74815 h 259461"/>
              <a:gd name="connsiteX9" fmla="*/ 98730 w 138836"/>
              <a:gd name="connsiteY9" fmla="*/ 83921 h 259461"/>
              <a:gd name="connsiteX10" fmla="*/ 132295 w 138836"/>
              <a:gd name="connsiteY10" fmla="*/ 83921 h 259461"/>
              <a:gd name="connsiteX11" fmla="*/ 132295 w 138836"/>
              <a:gd name="connsiteY11" fmla="*/ 65151 h 259461"/>
              <a:gd name="connsiteX12" fmla="*/ 85064 w 138836"/>
              <a:gd name="connsiteY12" fmla="*/ 26454 h 259461"/>
              <a:gd name="connsiteX13" fmla="*/ 85064 w 138836"/>
              <a:gd name="connsiteY13" fmla="*/ 0 h 259461"/>
              <a:gd name="connsiteX14" fmla="*/ 59740 w 138836"/>
              <a:gd name="connsiteY14" fmla="*/ 0 h 259461"/>
              <a:gd name="connsiteX15" fmla="*/ 59740 w 138836"/>
              <a:gd name="connsiteY15" fmla="*/ 26454 h 259461"/>
              <a:gd name="connsiteX16" fmla="*/ 6261 w 138836"/>
              <a:gd name="connsiteY16" fmla="*/ 80226 h 259461"/>
              <a:gd name="connsiteX17" fmla="*/ 101282 w 138836"/>
              <a:gd name="connsiteY17" fmla="*/ 176669 h 259461"/>
              <a:gd name="connsiteX18" fmla="*/ 72263 w 138836"/>
              <a:gd name="connsiteY18" fmla="*/ 200571 h 259461"/>
              <a:gd name="connsiteX19" fmla="*/ 25895 w 138836"/>
              <a:gd name="connsiteY19" fmla="*/ 171830 h 259461"/>
              <a:gd name="connsiteX20" fmla="*/ 0 w 138836"/>
              <a:gd name="connsiteY20" fmla="*/ 193459 h 259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38836" h="259461">
                <a:moveTo>
                  <a:pt x="0" y="193459"/>
                </a:moveTo>
                <a:cubicBezTo>
                  <a:pt x="0" y="193459"/>
                  <a:pt x="18211" y="227596"/>
                  <a:pt x="59740" y="233286"/>
                </a:cubicBezTo>
                <a:lnTo>
                  <a:pt x="59740" y="259461"/>
                </a:lnTo>
                <a:lnTo>
                  <a:pt x="85064" y="259461"/>
                </a:lnTo>
                <a:lnTo>
                  <a:pt x="85064" y="233007"/>
                </a:lnTo>
                <a:cubicBezTo>
                  <a:pt x="117780" y="228168"/>
                  <a:pt x="138836" y="203695"/>
                  <a:pt x="138836" y="175539"/>
                </a:cubicBezTo>
                <a:cubicBezTo>
                  <a:pt x="138836" y="106972"/>
                  <a:pt x="43815" y="115785"/>
                  <a:pt x="43815" y="79654"/>
                </a:cubicBezTo>
                <a:cubicBezTo>
                  <a:pt x="43815" y="67703"/>
                  <a:pt x="56337" y="59169"/>
                  <a:pt x="73405" y="59169"/>
                </a:cubicBezTo>
                <a:cubicBezTo>
                  <a:pt x="86779" y="59169"/>
                  <a:pt x="98730" y="65430"/>
                  <a:pt x="98730" y="74815"/>
                </a:cubicBezTo>
                <a:lnTo>
                  <a:pt x="98730" y="83921"/>
                </a:lnTo>
                <a:lnTo>
                  <a:pt x="132295" y="83921"/>
                </a:lnTo>
                <a:lnTo>
                  <a:pt x="132295" y="65151"/>
                </a:lnTo>
                <a:cubicBezTo>
                  <a:pt x="132295" y="40678"/>
                  <a:pt x="106692" y="29298"/>
                  <a:pt x="85064" y="26454"/>
                </a:cubicBezTo>
                <a:lnTo>
                  <a:pt x="85064" y="0"/>
                </a:lnTo>
                <a:lnTo>
                  <a:pt x="59740" y="0"/>
                </a:lnTo>
                <a:lnTo>
                  <a:pt x="59740" y="26454"/>
                </a:lnTo>
                <a:cubicBezTo>
                  <a:pt x="28740" y="31293"/>
                  <a:pt x="6261" y="51777"/>
                  <a:pt x="6261" y="80226"/>
                </a:cubicBezTo>
                <a:cubicBezTo>
                  <a:pt x="6261" y="145656"/>
                  <a:pt x="101282" y="141389"/>
                  <a:pt x="101282" y="176669"/>
                </a:cubicBezTo>
                <a:cubicBezTo>
                  <a:pt x="101282" y="191757"/>
                  <a:pt x="88760" y="200571"/>
                  <a:pt x="72263" y="200571"/>
                </a:cubicBezTo>
                <a:cubicBezTo>
                  <a:pt x="42392" y="200571"/>
                  <a:pt x="25895" y="171830"/>
                  <a:pt x="25895" y="171830"/>
                </a:cubicBezTo>
                <a:lnTo>
                  <a:pt x="0" y="193459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483457" y="3868238"/>
            <a:ext cx="215311" cy="390559"/>
          </a:xfrm>
          <a:custGeom>
            <a:avLst/>
            <a:gdLst>
              <a:gd name="connsiteX0" fmla="*/ 0 w 236842"/>
              <a:gd name="connsiteY0" fmla="*/ 330034 h 442633"/>
              <a:gd name="connsiteX1" fmla="*/ 101917 w 236842"/>
              <a:gd name="connsiteY1" fmla="*/ 397979 h 442633"/>
              <a:gd name="connsiteX2" fmla="*/ 101917 w 236842"/>
              <a:gd name="connsiteY2" fmla="*/ 442633 h 442633"/>
              <a:gd name="connsiteX3" fmla="*/ 145110 w 236842"/>
              <a:gd name="connsiteY3" fmla="*/ 442633 h 442633"/>
              <a:gd name="connsiteX4" fmla="*/ 145110 w 236842"/>
              <a:gd name="connsiteY4" fmla="*/ 397497 h 442633"/>
              <a:gd name="connsiteX5" fmla="*/ 236842 w 236842"/>
              <a:gd name="connsiteY5" fmla="*/ 299453 h 442633"/>
              <a:gd name="connsiteX6" fmla="*/ 74739 w 236842"/>
              <a:gd name="connsiteY6" fmla="*/ 135902 h 442633"/>
              <a:gd name="connsiteX7" fmla="*/ 125222 w 236842"/>
              <a:gd name="connsiteY7" fmla="*/ 100951 h 442633"/>
              <a:gd name="connsiteX8" fmla="*/ 168414 w 236842"/>
              <a:gd name="connsiteY8" fmla="*/ 127647 h 442633"/>
              <a:gd name="connsiteX9" fmla="*/ 168414 w 236842"/>
              <a:gd name="connsiteY9" fmla="*/ 143179 h 442633"/>
              <a:gd name="connsiteX10" fmla="*/ 225679 w 236842"/>
              <a:gd name="connsiteY10" fmla="*/ 143179 h 442633"/>
              <a:gd name="connsiteX11" fmla="*/ 225679 w 236842"/>
              <a:gd name="connsiteY11" fmla="*/ 111150 h 442633"/>
              <a:gd name="connsiteX12" fmla="*/ 145110 w 236842"/>
              <a:gd name="connsiteY12" fmla="*/ 45135 h 442633"/>
              <a:gd name="connsiteX13" fmla="*/ 145110 w 236842"/>
              <a:gd name="connsiteY13" fmla="*/ 0 h 442633"/>
              <a:gd name="connsiteX14" fmla="*/ 101917 w 236842"/>
              <a:gd name="connsiteY14" fmla="*/ 0 h 442633"/>
              <a:gd name="connsiteX15" fmla="*/ 101917 w 236842"/>
              <a:gd name="connsiteY15" fmla="*/ 45135 h 442633"/>
              <a:gd name="connsiteX16" fmla="*/ 10680 w 236842"/>
              <a:gd name="connsiteY16" fmla="*/ 136867 h 442633"/>
              <a:gd name="connsiteX17" fmla="*/ 172783 w 236842"/>
              <a:gd name="connsiteY17" fmla="*/ 301396 h 442633"/>
              <a:gd name="connsiteX18" fmla="*/ 123278 w 236842"/>
              <a:gd name="connsiteY18" fmla="*/ 342163 h 442633"/>
              <a:gd name="connsiteX19" fmla="*/ 44170 w 236842"/>
              <a:gd name="connsiteY19" fmla="*/ 293141 h 442633"/>
              <a:gd name="connsiteX20" fmla="*/ 0 w 236842"/>
              <a:gd name="connsiteY20" fmla="*/ 330034 h 4426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236842" h="442633">
                <a:moveTo>
                  <a:pt x="0" y="330034"/>
                </a:moveTo>
                <a:cubicBezTo>
                  <a:pt x="0" y="330034"/>
                  <a:pt x="31064" y="388277"/>
                  <a:pt x="101917" y="397979"/>
                </a:cubicBezTo>
                <a:lnTo>
                  <a:pt x="101917" y="442633"/>
                </a:lnTo>
                <a:lnTo>
                  <a:pt x="145110" y="442633"/>
                </a:lnTo>
                <a:lnTo>
                  <a:pt x="145110" y="397497"/>
                </a:lnTo>
                <a:cubicBezTo>
                  <a:pt x="200926" y="389242"/>
                  <a:pt x="236842" y="347509"/>
                  <a:pt x="236842" y="299453"/>
                </a:cubicBezTo>
                <a:cubicBezTo>
                  <a:pt x="236842" y="182486"/>
                  <a:pt x="74739" y="197535"/>
                  <a:pt x="74739" y="135902"/>
                </a:cubicBezTo>
                <a:cubicBezTo>
                  <a:pt x="74739" y="115518"/>
                  <a:pt x="96101" y="100951"/>
                  <a:pt x="125222" y="100951"/>
                </a:cubicBezTo>
                <a:cubicBezTo>
                  <a:pt x="148031" y="100951"/>
                  <a:pt x="168414" y="111632"/>
                  <a:pt x="168414" y="127647"/>
                </a:cubicBezTo>
                <a:lnTo>
                  <a:pt x="168414" y="143179"/>
                </a:lnTo>
                <a:lnTo>
                  <a:pt x="225679" y="143179"/>
                </a:lnTo>
                <a:lnTo>
                  <a:pt x="225679" y="111150"/>
                </a:lnTo>
                <a:cubicBezTo>
                  <a:pt x="225679" y="69405"/>
                  <a:pt x="182003" y="49999"/>
                  <a:pt x="145110" y="45135"/>
                </a:cubicBezTo>
                <a:lnTo>
                  <a:pt x="145110" y="0"/>
                </a:lnTo>
                <a:lnTo>
                  <a:pt x="101917" y="0"/>
                </a:lnTo>
                <a:lnTo>
                  <a:pt x="101917" y="45135"/>
                </a:lnTo>
                <a:cubicBezTo>
                  <a:pt x="49022" y="53390"/>
                  <a:pt x="10680" y="88341"/>
                  <a:pt x="10680" y="136867"/>
                </a:cubicBezTo>
                <a:cubicBezTo>
                  <a:pt x="10680" y="248500"/>
                  <a:pt x="172783" y="241210"/>
                  <a:pt x="172783" y="301396"/>
                </a:cubicBezTo>
                <a:cubicBezTo>
                  <a:pt x="172783" y="327113"/>
                  <a:pt x="151422" y="342163"/>
                  <a:pt x="123278" y="342163"/>
                </a:cubicBezTo>
                <a:cubicBezTo>
                  <a:pt x="72313" y="342163"/>
                  <a:pt x="44170" y="293141"/>
                  <a:pt x="44170" y="293141"/>
                </a:cubicBezTo>
                <a:lnTo>
                  <a:pt x="0" y="330034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723603" y="3967657"/>
            <a:ext cx="126215" cy="228936"/>
          </a:xfrm>
          <a:custGeom>
            <a:avLst/>
            <a:gdLst>
              <a:gd name="connsiteX0" fmla="*/ 0 w 138836"/>
              <a:gd name="connsiteY0" fmla="*/ 193459 h 259461"/>
              <a:gd name="connsiteX1" fmla="*/ 59740 w 138836"/>
              <a:gd name="connsiteY1" fmla="*/ 233286 h 259461"/>
              <a:gd name="connsiteX2" fmla="*/ 59740 w 138836"/>
              <a:gd name="connsiteY2" fmla="*/ 259461 h 259461"/>
              <a:gd name="connsiteX3" fmla="*/ 85064 w 138836"/>
              <a:gd name="connsiteY3" fmla="*/ 259461 h 259461"/>
              <a:gd name="connsiteX4" fmla="*/ 85064 w 138836"/>
              <a:gd name="connsiteY4" fmla="*/ 233007 h 259461"/>
              <a:gd name="connsiteX5" fmla="*/ 138836 w 138836"/>
              <a:gd name="connsiteY5" fmla="*/ 175539 h 259461"/>
              <a:gd name="connsiteX6" fmla="*/ 43814 w 138836"/>
              <a:gd name="connsiteY6" fmla="*/ 79654 h 259461"/>
              <a:gd name="connsiteX7" fmla="*/ 73393 w 138836"/>
              <a:gd name="connsiteY7" fmla="*/ 59169 h 259461"/>
              <a:gd name="connsiteX8" fmla="*/ 98716 w 138836"/>
              <a:gd name="connsiteY8" fmla="*/ 74815 h 259461"/>
              <a:gd name="connsiteX9" fmla="*/ 98716 w 138836"/>
              <a:gd name="connsiteY9" fmla="*/ 83921 h 259461"/>
              <a:gd name="connsiteX10" fmla="*/ 132295 w 138836"/>
              <a:gd name="connsiteY10" fmla="*/ 83921 h 259461"/>
              <a:gd name="connsiteX11" fmla="*/ 132295 w 138836"/>
              <a:gd name="connsiteY11" fmla="*/ 65151 h 259461"/>
              <a:gd name="connsiteX12" fmla="*/ 85064 w 138836"/>
              <a:gd name="connsiteY12" fmla="*/ 26454 h 259461"/>
              <a:gd name="connsiteX13" fmla="*/ 85064 w 138836"/>
              <a:gd name="connsiteY13" fmla="*/ 0 h 259461"/>
              <a:gd name="connsiteX14" fmla="*/ 59740 w 138836"/>
              <a:gd name="connsiteY14" fmla="*/ 0 h 259461"/>
              <a:gd name="connsiteX15" fmla="*/ 59740 w 138836"/>
              <a:gd name="connsiteY15" fmla="*/ 26454 h 259461"/>
              <a:gd name="connsiteX16" fmla="*/ 6248 w 138836"/>
              <a:gd name="connsiteY16" fmla="*/ 80226 h 259461"/>
              <a:gd name="connsiteX17" fmla="*/ 101282 w 138836"/>
              <a:gd name="connsiteY17" fmla="*/ 176669 h 259461"/>
              <a:gd name="connsiteX18" fmla="*/ 72263 w 138836"/>
              <a:gd name="connsiteY18" fmla="*/ 200571 h 259461"/>
              <a:gd name="connsiteX19" fmla="*/ 25882 w 138836"/>
              <a:gd name="connsiteY19" fmla="*/ 171830 h 259461"/>
              <a:gd name="connsiteX20" fmla="*/ 0 w 138836"/>
              <a:gd name="connsiteY20" fmla="*/ 193459 h 259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38836" h="259461">
                <a:moveTo>
                  <a:pt x="0" y="193459"/>
                </a:moveTo>
                <a:cubicBezTo>
                  <a:pt x="0" y="193459"/>
                  <a:pt x="18198" y="227596"/>
                  <a:pt x="59740" y="233286"/>
                </a:cubicBezTo>
                <a:lnTo>
                  <a:pt x="59740" y="259461"/>
                </a:lnTo>
                <a:lnTo>
                  <a:pt x="85064" y="259461"/>
                </a:lnTo>
                <a:lnTo>
                  <a:pt x="85064" y="233007"/>
                </a:lnTo>
                <a:cubicBezTo>
                  <a:pt x="117779" y="228168"/>
                  <a:pt x="138836" y="203695"/>
                  <a:pt x="138836" y="175539"/>
                </a:cubicBezTo>
                <a:cubicBezTo>
                  <a:pt x="138836" y="106972"/>
                  <a:pt x="43814" y="115785"/>
                  <a:pt x="43814" y="79654"/>
                </a:cubicBezTo>
                <a:cubicBezTo>
                  <a:pt x="43814" y="67703"/>
                  <a:pt x="56324" y="59169"/>
                  <a:pt x="73393" y="59169"/>
                </a:cubicBezTo>
                <a:cubicBezTo>
                  <a:pt x="86766" y="59169"/>
                  <a:pt x="98716" y="65430"/>
                  <a:pt x="98716" y="74815"/>
                </a:cubicBezTo>
                <a:lnTo>
                  <a:pt x="98716" y="83921"/>
                </a:lnTo>
                <a:lnTo>
                  <a:pt x="132295" y="83921"/>
                </a:lnTo>
                <a:lnTo>
                  <a:pt x="132295" y="65151"/>
                </a:lnTo>
                <a:cubicBezTo>
                  <a:pt x="132295" y="40678"/>
                  <a:pt x="106679" y="29298"/>
                  <a:pt x="85064" y="26454"/>
                </a:cubicBezTo>
                <a:lnTo>
                  <a:pt x="85064" y="0"/>
                </a:lnTo>
                <a:lnTo>
                  <a:pt x="59740" y="0"/>
                </a:lnTo>
                <a:lnTo>
                  <a:pt x="59740" y="26454"/>
                </a:lnTo>
                <a:cubicBezTo>
                  <a:pt x="28727" y="31293"/>
                  <a:pt x="6248" y="51777"/>
                  <a:pt x="6248" y="80226"/>
                </a:cubicBezTo>
                <a:cubicBezTo>
                  <a:pt x="6248" y="145656"/>
                  <a:pt x="101282" y="141389"/>
                  <a:pt x="101282" y="176669"/>
                </a:cubicBezTo>
                <a:cubicBezTo>
                  <a:pt x="101282" y="191757"/>
                  <a:pt x="88760" y="200571"/>
                  <a:pt x="72263" y="200571"/>
                </a:cubicBezTo>
                <a:cubicBezTo>
                  <a:pt x="42392" y="200571"/>
                  <a:pt x="25882" y="171830"/>
                  <a:pt x="25882" y="171830"/>
                </a:cubicBezTo>
                <a:lnTo>
                  <a:pt x="0" y="193459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633652" y="1986978"/>
            <a:ext cx="1081982" cy="532761"/>
          </a:xfrm>
          <a:custGeom>
            <a:avLst/>
            <a:gdLst>
              <a:gd name="connsiteX0" fmla="*/ 127152 w 1190180"/>
              <a:gd name="connsiteY0" fmla="*/ 0 h 603796"/>
              <a:gd name="connsiteX1" fmla="*/ 0 w 1190180"/>
              <a:gd name="connsiteY1" fmla="*/ 127152 h 603796"/>
              <a:gd name="connsiteX2" fmla="*/ 0 w 1190180"/>
              <a:gd name="connsiteY2" fmla="*/ 476656 h 603796"/>
              <a:gd name="connsiteX3" fmla="*/ 127152 w 1190180"/>
              <a:gd name="connsiteY3" fmla="*/ 603796 h 603796"/>
              <a:gd name="connsiteX4" fmla="*/ 1063040 w 1190180"/>
              <a:gd name="connsiteY4" fmla="*/ 603796 h 603796"/>
              <a:gd name="connsiteX5" fmla="*/ 1190180 w 1190180"/>
              <a:gd name="connsiteY5" fmla="*/ 476656 h 603796"/>
              <a:gd name="connsiteX6" fmla="*/ 1190180 w 1190180"/>
              <a:gd name="connsiteY6" fmla="*/ 127152 h 603796"/>
              <a:gd name="connsiteX7" fmla="*/ 1063040 w 1190180"/>
              <a:gd name="connsiteY7" fmla="*/ 0 h 603796"/>
              <a:gd name="connsiteX8" fmla="*/ 127152 w 1190180"/>
              <a:gd name="connsiteY8" fmla="*/ 0 h 6037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90180" h="603796">
                <a:moveTo>
                  <a:pt x="127152" y="0"/>
                </a:moveTo>
                <a:cubicBezTo>
                  <a:pt x="127152" y="0"/>
                  <a:pt x="0" y="0"/>
                  <a:pt x="0" y="127152"/>
                </a:cubicBezTo>
                <a:lnTo>
                  <a:pt x="0" y="476656"/>
                </a:lnTo>
                <a:cubicBezTo>
                  <a:pt x="0" y="476656"/>
                  <a:pt x="0" y="603796"/>
                  <a:pt x="127152" y="603796"/>
                </a:cubicBezTo>
                <a:lnTo>
                  <a:pt x="1063040" y="603796"/>
                </a:lnTo>
                <a:cubicBezTo>
                  <a:pt x="1063040" y="603796"/>
                  <a:pt x="1190180" y="603796"/>
                  <a:pt x="1190180" y="476656"/>
                </a:cubicBezTo>
                <a:lnTo>
                  <a:pt x="1190180" y="127152"/>
                </a:lnTo>
                <a:cubicBezTo>
                  <a:pt x="1190180" y="127152"/>
                  <a:pt x="1190180" y="0"/>
                  <a:pt x="1063040" y="0"/>
                </a:cubicBezTo>
                <a:lnTo>
                  <a:pt x="127152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614388" y="1968281"/>
            <a:ext cx="1120509" cy="570154"/>
          </a:xfrm>
          <a:custGeom>
            <a:avLst/>
            <a:gdLst>
              <a:gd name="connsiteX0" fmla="*/ 148342 w 1232560"/>
              <a:gd name="connsiteY0" fmla="*/ 21189 h 646175"/>
              <a:gd name="connsiteX1" fmla="*/ 21189 w 1232560"/>
              <a:gd name="connsiteY1" fmla="*/ 148342 h 646175"/>
              <a:gd name="connsiteX2" fmla="*/ 21189 w 1232560"/>
              <a:gd name="connsiteY2" fmla="*/ 497846 h 646175"/>
              <a:gd name="connsiteX3" fmla="*/ 148342 w 1232560"/>
              <a:gd name="connsiteY3" fmla="*/ 624986 h 646175"/>
              <a:gd name="connsiteX4" fmla="*/ 1084230 w 1232560"/>
              <a:gd name="connsiteY4" fmla="*/ 624986 h 646175"/>
              <a:gd name="connsiteX5" fmla="*/ 1211370 w 1232560"/>
              <a:gd name="connsiteY5" fmla="*/ 497846 h 646175"/>
              <a:gd name="connsiteX6" fmla="*/ 1211370 w 1232560"/>
              <a:gd name="connsiteY6" fmla="*/ 148342 h 646175"/>
              <a:gd name="connsiteX7" fmla="*/ 1084230 w 1232560"/>
              <a:gd name="connsiteY7" fmla="*/ 21189 h 646175"/>
              <a:gd name="connsiteX8" fmla="*/ 148342 w 1232560"/>
              <a:gd name="connsiteY8" fmla="*/ 21189 h 646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32560" h="646175">
                <a:moveTo>
                  <a:pt x="148342" y="21189"/>
                </a:moveTo>
                <a:cubicBezTo>
                  <a:pt x="148342" y="21189"/>
                  <a:pt x="21189" y="21189"/>
                  <a:pt x="21189" y="148342"/>
                </a:cubicBezTo>
                <a:lnTo>
                  <a:pt x="21189" y="497846"/>
                </a:lnTo>
                <a:cubicBezTo>
                  <a:pt x="21189" y="497846"/>
                  <a:pt x="21189" y="624986"/>
                  <a:pt x="148342" y="624986"/>
                </a:cubicBezTo>
                <a:lnTo>
                  <a:pt x="1084230" y="624986"/>
                </a:lnTo>
                <a:cubicBezTo>
                  <a:pt x="1084230" y="624986"/>
                  <a:pt x="1211370" y="624986"/>
                  <a:pt x="1211370" y="497846"/>
                </a:cubicBezTo>
                <a:lnTo>
                  <a:pt x="1211370" y="148342"/>
                </a:lnTo>
                <a:cubicBezTo>
                  <a:pt x="1211370" y="148342"/>
                  <a:pt x="1211370" y="21189"/>
                  <a:pt x="1084230" y="21189"/>
                </a:cubicBezTo>
                <a:lnTo>
                  <a:pt x="148342" y="21189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5915579" y="2157499"/>
            <a:ext cx="126215" cy="228936"/>
          </a:xfrm>
          <a:custGeom>
            <a:avLst/>
            <a:gdLst>
              <a:gd name="connsiteX0" fmla="*/ 0 w 138836"/>
              <a:gd name="connsiteY0" fmla="*/ 193459 h 259461"/>
              <a:gd name="connsiteX1" fmla="*/ 59741 w 138836"/>
              <a:gd name="connsiteY1" fmla="*/ 233286 h 259461"/>
              <a:gd name="connsiteX2" fmla="*/ 59741 w 138836"/>
              <a:gd name="connsiteY2" fmla="*/ 259461 h 259461"/>
              <a:gd name="connsiteX3" fmla="*/ 85064 w 138836"/>
              <a:gd name="connsiteY3" fmla="*/ 259461 h 259461"/>
              <a:gd name="connsiteX4" fmla="*/ 85064 w 138836"/>
              <a:gd name="connsiteY4" fmla="*/ 233006 h 259461"/>
              <a:gd name="connsiteX5" fmla="*/ 138836 w 138836"/>
              <a:gd name="connsiteY5" fmla="*/ 175539 h 259461"/>
              <a:gd name="connsiteX6" fmla="*/ 43815 w 138836"/>
              <a:gd name="connsiteY6" fmla="*/ 79654 h 259461"/>
              <a:gd name="connsiteX7" fmla="*/ 73406 w 138836"/>
              <a:gd name="connsiteY7" fmla="*/ 59169 h 259461"/>
              <a:gd name="connsiteX8" fmla="*/ 98717 w 138836"/>
              <a:gd name="connsiteY8" fmla="*/ 74815 h 259461"/>
              <a:gd name="connsiteX9" fmla="*/ 98717 w 138836"/>
              <a:gd name="connsiteY9" fmla="*/ 83921 h 259461"/>
              <a:gd name="connsiteX10" fmla="*/ 132295 w 138836"/>
              <a:gd name="connsiteY10" fmla="*/ 83921 h 259461"/>
              <a:gd name="connsiteX11" fmla="*/ 132295 w 138836"/>
              <a:gd name="connsiteY11" fmla="*/ 65151 h 259461"/>
              <a:gd name="connsiteX12" fmla="*/ 85064 w 138836"/>
              <a:gd name="connsiteY12" fmla="*/ 26454 h 259461"/>
              <a:gd name="connsiteX13" fmla="*/ 85064 w 138836"/>
              <a:gd name="connsiteY13" fmla="*/ 0 h 259461"/>
              <a:gd name="connsiteX14" fmla="*/ 59741 w 138836"/>
              <a:gd name="connsiteY14" fmla="*/ 0 h 259461"/>
              <a:gd name="connsiteX15" fmla="*/ 59741 w 138836"/>
              <a:gd name="connsiteY15" fmla="*/ 26454 h 259461"/>
              <a:gd name="connsiteX16" fmla="*/ 6261 w 138836"/>
              <a:gd name="connsiteY16" fmla="*/ 80225 h 259461"/>
              <a:gd name="connsiteX17" fmla="*/ 101282 w 138836"/>
              <a:gd name="connsiteY17" fmla="*/ 176669 h 259461"/>
              <a:gd name="connsiteX18" fmla="*/ 72263 w 138836"/>
              <a:gd name="connsiteY18" fmla="*/ 200571 h 259461"/>
              <a:gd name="connsiteX19" fmla="*/ 25895 w 138836"/>
              <a:gd name="connsiteY19" fmla="*/ 171830 h 259461"/>
              <a:gd name="connsiteX20" fmla="*/ 0 w 138836"/>
              <a:gd name="connsiteY20" fmla="*/ 193459 h 259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38836" h="259461">
                <a:moveTo>
                  <a:pt x="0" y="193459"/>
                </a:moveTo>
                <a:cubicBezTo>
                  <a:pt x="0" y="193459"/>
                  <a:pt x="18212" y="227596"/>
                  <a:pt x="59741" y="233286"/>
                </a:cubicBezTo>
                <a:lnTo>
                  <a:pt x="59741" y="259461"/>
                </a:lnTo>
                <a:lnTo>
                  <a:pt x="85064" y="259461"/>
                </a:lnTo>
                <a:lnTo>
                  <a:pt x="85064" y="233006"/>
                </a:lnTo>
                <a:cubicBezTo>
                  <a:pt x="117779" y="228168"/>
                  <a:pt x="138836" y="203695"/>
                  <a:pt x="138836" y="175539"/>
                </a:cubicBezTo>
                <a:cubicBezTo>
                  <a:pt x="138836" y="106972"/>
                  <a:pt x="43815" y="115785"/>
                  <a:pt x="43815" y="79654"/>
                </a:cubicBezTo>
                <a:cubicBezTo>
                  <a:pt x="43815" y="67703"/>
                  <a:pt x="56337" y="59169"/>
                  <a:pt x="73406" y="59169"/>
                </a:cubicBezTo>
                <a:cubicBezTo>
                  <a:pt x="86779" y="59169"/>
                  <a:pt x="98717" y="65430"/>
                  <a:pt x="98717" y="74815"/>
                </a:cubicBezTo>
                <a:lnTo>
                  <a:pt x="98717" y="83921"/>
                </a:lnTo>
                <a:lnTo>
                  <a:pt x="132295" y="83921"/>
                </a:lnTo>
                <a:lnTo>
                  <a:pt x="132295" y="65151"/>
                </a:lnTo>
                <a:cubicBezTo>
                  <a:pt x="132295" y="40678"/>
                  <a:pt x="106692" y="29298"/>
                  <a:pt x="85064" y="26454"/>
                </a:cubicBezTo>
                <a:lnTo>
                  <a:pt x="85064" y="0"/>
                </a:lnTo>
                <a:lnTo>
                  <a:pt x="59741" y="0"/>
                </a:lnTo>
                <a:lnTo>
                  <a:pt x="59741" y="26454"/>
                </a:lnTo>
                <a:cubicBezTo>
                  <a:pt x="28740" y="31292"/>
                  <a:pt x="6261" y="51777"/>
                  <a:pt x="6261" y="80225"/>
                </a:cubicBezTo>
                <a:cubicBezTo>
                  <a:pt x="6261" y="145656"/>
                  <a:pt x="101282" y="141389"/>
                  <a:pt x="101282" y="176669"/>
                </a:cubicBezTo>
                <a:cubicBezTo>
                  <a:pt x="101282" y="191757"/>
                  <a:pt x="88760" y="200571"/>
                  <a:pt x="72263" y="200571"/>
                </a:cubicBezTo>
                <a:cubicBezTo>
                  <a:pt x="42392" y="200571"/>
                  <a:pt x="25895" y="171830"/>
                  <a:pt x="25895" y="171830"/>
                </a:cubicBezTo>
                <a:lnTo>
                  <a:pt x="0" y="193459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067355" y="2058081"/>
            <a:ext cx="215311" cy="390559"/>
          </a:xfrm>
          <a:custGeom>
            <a:avLst/>
            <a:gdLst>
              <a:gd name="connsiteX0" fmla="*/ 0 w 236842"/>
              <a:gd name="connsiteY0" fmla="*/ 330034 h 442633"/>
              <a:gd name="connsiteX1" fmla="*/ 101917 w 236842"/>
              <a:gd name="connsiteY1" fmla="*/ 397979 h 442633"/>
              <a:gd name="connsiteX2" fmla="*/ 101917 w 236842"/>
              <a:gd name="connsiteY2" fmla="*/ 442633 h 442633"/>
              <a:gd name="connsiteX3" fmla="*/ 145110 w 236842"/>
              <a:gd name="connsiteY3" fmla="*/ 442633 h 442633"/>
              <a:gd name="connsiteX4" fmla="*/ 145110 w 236842"/>
              <a:gd name="connsiteY4" fmla="*/ 397497 h 442633"/>
              <a:gd name="connsiteX5" fmla="*/ 236842 w 236842"/>
              <a:gd name="connsiteY5" fmla="*/ 299453 h 442633"/>
              <a:gd name="connsiteX6" fmla="*/ 74739 w 236842"/>
              <a:gd name="connsiteY6" fmla="*/ 135902 h 442633"/>
              <a:gd name="connsiteX7" fmla="*/ 125222 w 236842"/>
              <a:gd name="connsiteY7" fmla="*/ 100952 h 442633"/>
              <a:gd name="connsiteX8" fmla="*/ 168415 w 236842"/>
              <a:gd name="connsiteY8" fmla="*/ 127647 h 442633"/>
              <a:gd name="connsiteX9" fmla="*/ 168415 w 236842"/>
              <a:gd name="connsiteY9" fmla="*/ 143179 h 442633"/>
              <a:gd name="connsiteX10" fmla="*/ 225679 w 236842"/>
              <a:gd name="connsiteY10" fmla="*/ 143179 h 442633"/>
              <a:gd name="connsiteX11" fmla="*/ 225679 w 236842"/>
              <a:gd name="connsiteY11" fmla="*/ 111150 h 442633"/>
              <a:gd name="connsiteX12" fmla="*/ 145110 w 236842"/>
              <a:gd name="connsiteY12" fmla="*/ 45135 h 442633"/>
              <a:gd name="connsiteX13" fmla="*/ 145110 w 236842"/>
              <a:gd name="connsiteY13" fmla="*/ 0 h 442633"/>
              <a:gd name="connsiteX14" fmla="*/ 101917 w 236842"/>
              <a:gd name="connsiteY14" fmla="*/ 0 h 442633"/>
              <a:gd name="connsiteX15" fmla="*/ 101917 w 236842"/>
              <a:gd name="connsiteY15" fmla="*/ 45135 h 442633"/>
              <a:gd name="connsiteX16" fmla="*/ 10680 w 236842"/>
              <a:gd name="connsiteY16" fmla="*/ 136867 h 442633"/>
              <a:gd name="connsiteX17" fmla="*/ 172784 w 236842"/>
              <a:gd name="connsiteY17" fmla="*/ 301396 h 442633"/>
              <a:gd name="connsiteX18" fmla="*/ 123279 w 236842"/>
              <a:gd name="connsiteY18" fmla="*/ 342163 h 442633"/>
              <a:gd name="connsiteX19" fmla="*/ 44170 w 236842"/>
              <a:gd name="connsiteY19" fmla="*/ 293141 h 442633"/>
              <a:gd name="connsiteX20" fmla="*/ 0 w 236842"/>
              <a:gd name="connsiteY20" fmla="*/ 330034 h 4426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236842" h="442633">
                <a:moveTo>
                  <a:pt x="0" y="330034"/>
                </a:moveTo>
                <a:cubicBezTo>
                  <a:pt x="0" y="330034"/>
                  <a:pt x="31064" y="388277"/>
                  <a:pt x="101917" y="397979"/>
                </a:cubicBezTo>
                <a:lnTo>
                  <a:pt x="101917" y="442633"/>
                </a:lnTo>
                <a:lnTo>
                  <a:pt x="145110" y="442633"/>
                </a:lnTo>
                <a:lnTo>
                  <a:pt x="145110" y="397497"/>
                </a:lnTo>
                <a:cubicBezTo>
                  <a:pt x="200927" y="389242"/>
                  <a:pt x="236842" y="347510"/>
                  <a:pt x="236842" y="299453"/>
                </a:cubicBezTo>
                <a:cubicBezTo>
                  <a:pt x="236842" y="182486"/>
                  <a:pt x="74739" y="197535"/>
                  <a:pt x="74739" y="135902"/>
                </a:cubicBezTo>
                <a:cubicBezTo>
                  <a:pt x="74739" y="115519"/>
                  <a:pt x="96101" y="100952"/>
                  <a:pt x="125222" y="100952"/>
                </a:cubicBezTo>
                <a:cubicBezTo>
                  <a:pt x="148031" y="100952"/>
                  <a:pt x="168415" y="111632"/>
                  <a:pt x="168415" y="127647"/>
                </a:cubicBezTo>
                <a:lnTo>
                  <a:pt x="168415" y="143179"/>
                </a:lnTo>
                <a:lnTo>
                  <a:pt x="225679" y="143179"/>
                </a:lnTo>
                <a:lnTo>
                  <a:pt x="225679" y="111150"/>
                </a:lnTo>
                <a:cubicBezTo>
                  <a:pt x="225679" y="69405"/>
                  <a:pt x="182003" y="49999"/>
                  <a:pt x="145110" y="45135"/>
                </a:cubicBezTo>
                <a:lnTo>
                  <a:pt x="145110" y="0"/>
                </a:lnTo>
                <a:lnTo>
                  <a:pt x="101917" y="0"/>
                </a:lnTo>
                <a:lnTo>
                  <a:pt x="101917" y="45135"/>
                </a:lnTo>
                <a:cubicBezTo>
                  <a:pt x="49022" y="53390"/>
                  <a:pt x="10680" y="88341"/>
                  <a:pt x="10680" y="136867"/>
                </a:cubicBezTo>
                <a:cubicBezTo>
                  <a:pt x="10680" y="248500"/>
                  <a:pt x="172784" y="241211"/>
                  <a:pt x="172784" y="301396"/>
                </a:cubicBezTo>
                <a:cubicBezTo>
                  <a:pt x="172784" y="327113"/>
                  <a:pt x="151422" y="342163"/>
                  <a:pt x="123279" y="342163"/>
                </a:cubicBezTo>
                <a:cubicBezTo>
                  <a:pt x="72314" y="342163"/>
                  <a:pt x="44170" y="293141"/>
                  <a:pt x="44170" y="293141"/>
                </a:cubicBezTo>
                <a:lnTo>
                  <a:pt x="0" y="330034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307502" y="2157499"/>
            <a:ext cx="126215" cy="228936"/>
          </a:xfrm>
          <a:custGeom>
            <a:avLst/>
            <a:gdLst>
              <a:gd name="connsiteX0" fmla="*/ 0 w 138837"/>
              <a:gd name="connsiteY0" fmla="*/ 193459 h 259461"/>
              <a:gd name="connsiteX1" fmla="*/ 59741 w 138837"/>
              <a:gd name="connsiteY1" fmla="*/ 233286 h 259461"/>
              <a:gd name="connsiteX2" fmla="*/ 59741 w 138837"/>
              <a:gd name="connsiteY2" fmla="*/ 259461 h 259461"/>
              <a:gd name="connsiteX3" fmla="*/ 85065 w 138837"/>
              <a:gd name="connsiteY3" fmla="*/ 259461 h 259461"/>
              <a:gd name="connsiteX4" fmla="*/ 85065 w 138837"/>
              <a:gd name="connsiteY4" fmla="*/ 233006 h 259461"/>
              <a:gd name="connsiteX5" fmla="*/ 138836 w 138837"/>
              <a:gd name="connsiteY5" fmla="*/ 175539 h 259461"/>
              <a:gd name="connsiteX6" fmla="*/ 43815 w 138837"/>
              <a:gd name="connsiteY6" fmla="*/ 79654 h 259461"/>
              <a:gd name="connsiteX7" fmla="*/ 73393 w 138837"/>
              <a:gd name="connsiteY7" fmla="*/ 59169 h 259461"/>
              <a:gd name="connsiteX8" fmla="*/ 98717 w 138837"/>
              <a:gd name="connsiteY8" fmla="*/ 74815 h 259461"/>
              <a:gd name="connsiteX9" fmla="*/ 98717 w 138837"/>
              <a:gd name="connsiteY9" fmla="*/ 83921 h 259461"/>
              <a:gd name="connsiteX10" fmla="*/ 132296 w 138837"/>
              <a:gd name="connsiteY10" fmla="*/ 83921 h 259461"/>
              <a:gd name="connsiteX11" fmla="*/ 132296 w 138837"/>
              <a:gd name="connsiteY11" fmla="*/ 65151 h 259461"/>
              <a:gd name="connsiteX12" fmla="*/ 85065 w 138837"/>
              <a:gd name="connsiteY12" fmla="*/ 26454 h 259461"/>
              <a:gd name="connsiteX13" fmla="*/ 85065 w 138837"/>
              <a:gd name="connsiteY13" fmla="*/ 0 h 259461"/>
              <a:gd name="connsiteX14" fmla="*/ 59741 w 138837"/>
              <a:gd name="connsiteY14" fmla="*/ 0 h 259461"/>
              <a:gd name="connsiteX15" fmla="*/ 59741 w 138837"/>
              <a:gd name="connsiteY15" fmla="*/ 26454 h 259461"/>
              <a:gd name="connsiteX16" fmla="*/ 6248 w 138837"/>
              <a:gd name="connsiteY16" fmla="*/ 80225 h 259461"/>
              <a:gd name="connsiteX17" fmla="*/ 101282 w 138837"/>
              <a:gd name="connsiteY17" fmla="*/ 176669 h 259461"/>
              <a:gd name="connsiteX18" fmla="*/ 72263 w 138837"/>
              <a:gd name="connsiteY18" fmla="*/ 200571 h 259461"/>
              <a:gd name="connsiteX19" fmla="*/ 25882 w 138837"/>
              <a:gd name="connsiteY19" fmla="*/ 171830 h 259461"/>
              <a:gd name="connsiteX20" fmla="*/ 0 w 138837"/>
              <a:gd name="connsiteY20" fmla="*/ 193459 h 259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38837" h="259461">
                <a:moveTo>
                  <a:pt x="0" y="193459"/>
                </a:moveTo>
                <a:cubicBezTo>
                  <a:pt x="0" y="193459"/>
                  <a:pt x="18199" y="227596"/>
                  <a:pt x="59741" y="233286"/>
                </a:cubicBezTo>
                <a:lnTo>
                  <a:pt x="59741" y="259461"/>
                </a:lnTo>
                <a:lnTo>
                  <a:pt x="85065" y="259461"/>
                </a:lnTo>
                <a:lnTo>
                  <a:pt x="85065" y="233006"/>
                </a:lnTo>
                <a:cubicBezTo>
                  <a:pt x="117780" y="228168"/>
                  <a:pt x="138836" y="203695"/>
                  <a:pt x="138836" y="175539"/>
                </a:cubicBezTo>
                <a:cubicBezTo>
                  <a:pt x="138836" y="106972"/>
                  <a:pt x="43815" y="115785"/>
                  <a:pt x="43815" y="79654"/>
                </a:cubicBezTo>
                <a:cubicBezTo>
                  <a:pt x="43815" y="67703"/>
                  <a:pt x="56325" y="59169"/>
                  <a:pt x="73393" y="59169"/>
                </a:cubicBezTo>
                <a:cubicBezTo>
                  <a:pt x="86766" y="59169"/>
                  <a:pt x="98717" y="65430"/>
                  <a:pt x="98717" y="74815"/>
                </a:cubicBezTo>
                <a:lnTo>
                  <a:pt x="98717" y="83921"/>
                </a:lnTo>
                <a:lnTo>
                  <a:pt x="132296" y="83921"/>
                </a:lnTo>
                <a:lnTo>
                  <a:pt x="132296" y="65151"/>
                </a:lnTo>
                <a:cubicBezTo>
                  <a:pt x="132296" y="40678"/>
                  <a:pt x="106680" y="29298"/>
                  <a:pt x="85065" y="26454"/>
                </a:cubicBezTo>
                <a:lnTo>
                  <a:pt x="85065" y="0"/>
                </a:lnTo>
                <a:lnTo>
                  <a:pt x="59741" y="0"/>
                </a:lnTo>
                <a:lnTo>
                  <a:pt x="59741" y="26454"/>
                </a:lnTo>
                <a:cubicBezTo>
                  <a:pt x="28727" y="31292"/>
                  <a:pt x="6248" y="51777"/>
                  <a:pt x="6248" y="80225"/>
                </a:cubicBezTo>
                <a:cubicBezTo>
                  <a:pt x="6248" y="145656"/>
                  <a:pt x="101282" y="141389"/>
                  <a:pt x="101282" y="176669"/>
                </a:cubicBezTo>
                <a:cubicBezTo>
                  <a:pt x="101282" y="191757"/>
                  <a:pt x="88760" y="200571"/>
                  <a:pt x="72263" y="200571"/>
                </a:cubicBezTo>
                <a:cubicBezTo>
                  <a:pt x="42380" y="200571"/>
                  <a:pt x="25882" y="171830"/>
                  <a:pt x="25882" y="171830"/>
                </a:cubicBezTo>
                <a:lnTo>
                  <a:pt x="0" y="193459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2486310" y="1986978"/>
            <a:ext cx="1081982" cy="532761"/>
          </a:xfrm>
          <a:custGeom>
            <a:avLst/>
            <a:gdLst>
              <a:gd name="connsiteX0" fmla="*/ 127152 w 1190180"/>
              <a:gd name="connsiteY0" fmla="*/ 0 h 603796"/>
              <a:gd name="connsiteX1" fmla="*/ 0 w 1190180"/>
              <a:gd name="connsiteY1" fmla="*/ 127152 h 603796"/>
              <a:gd name="connsiteX2" fmla="*/ 0 w 1190180"/>
              <a:gd name="connsiteY2" fmla="*/ 476656 h 603796"/>
              <a:gd name="connsiteX3" fmla="*/ 127152 w 1190180"/>
              <a:gd name="connsiteY3" fmla="*/ 603796 h 603796"/>
              <a:gd name="connsiteX4" fmla="*/ 1063040 w 1190180"/>
              <a:gd name="connsiteY4" fmla="*/ 603796 h 603796"/>
              <a:gd name="connsiteX5" fmla="*/ 1190180 w 1190180"/>
              <a:gd name="connsiteY5" fmla="*/ 476656 h 603796"/>
              <a:gd name="connsiteX6" fmla="*/ 1190180 w 1190180"/>
              <a:gd name="connsiteY6" fmla="*/ 127152 h 603796"/>
              <a:gd name="connsiteX7" fmla="*/ 1063040 w 1190180"/>
              <a:gd name="connsiteY7" fmla="*/ 0 h 603796"/>
              <a:gd name="connsiteX8" fmla="*/ 127152 w 1190180"/>
              <a:gd name="connsiteY8" fmla="*/ 0 h 6037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90180" h="603796">
                <a:moveTo>
                  <a:pt x="127152" y="0"/>
                </a:moveTo>
                <a:cubicBezTo>
                  <a:pt x="127152" y="0"/>
                  <a:pt x="0" y="0"/>
                  <a:pt x="0" y="127152"/>
                </a:cubicBezTo>
                <a:lnTo>
                  <a:pt x="0" y="476656"/>
                </a:lnTo>
                <a:cubicBezTo>
                  <a:pt x="0" y="476656"/>
                  <a:pt x="0" y="603796"/>
                  <a:pt x="127152" y="603796"/>
                </a:cubicBezTo>
                <a:lnTo>
                  <a:pt x="1063040" y="603796"/>
                </a:lnTo>
                <a:cubicBezTo>
                  <a:pt x="1063040" y="603796"/>
                  <a:pt x="1190180" y="603796"/>
                  <a:pt x="1190180" y="476656"/>
                </a:cubicBezTo>
                <a:lnTo>
                  <a:pt x="1190180" y="127152"/>
                </a:lnTo>
                <a:cubicBezTo>
                  <a:pt x="1190180" y="127152"/>
                  <a:pt x="1190180" y="0"/>
                  <a:pt x="1063040" y="0"/>
                </a:cubicBezTo>
                <a:lnTo>
                  <a:pt x="127152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2467046" y="1968281"/>
            <a:ext cx="1120509" cy="570154"/>
          </a:xfrm>
          <a:custGeom>
            <a:avLst/>
            <a:gdLst>
              <a:gd name="connsiteX0" fmla="*/ 148342 w 1232560"/>
              <a:gd name="connsiteY0" fmla="*/ 21189 h 646175"/>
              <a:gd name="connsiteX1" fmla="*/ 21189 w 1232560"/>
              <a:gd name="connsiteY1" fmla="*/ 148342 h 646175"/>
              <a:gd name="connsiteX2" fmla="*/ 21189 w 1232560"/>
              <a:gd name="connsiteY2" fmla="*/ 497846 h 646175"/>
              <a:gd name="connsiteX3" fmla="*/ 148342 w 1232560"/>
              <a:gd name="connsiteY3" fmla="*/ 624986 h 646175"/>
              <a:gd name="connsiteX4" fmla="*/ 1084230 w 1232560"/>
              <a:gd name="connsiteY4" fmla="*/ 624986 h 646175"/>
              <a:gd name="connsiteX5" fmla="*/ 1211370 w 1232560"/>
              <a:gd name="connsiteY5" fmla="*/ 497846 h 646175"/>
              <a:gd name="connsiteX6" fmla="*/ 1211370 w 1232560"/>
              <a:gd name="connsiteY6" fmla="*/ 148342 h 646175"/>
              <a:gd name="connsiteX7" fmla="*/ 1084230 w 1232560"/>
              <a:gd name="connsiteY7" fmla="*/ 21189 h 646175"/>
              <a:gd name="connsiteX8" fmla="*/ 148342 w 1232560"/>
              <a:gd name="connsiteY8" fmla="*/ 21189 h 646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32560" h="646175">
                <a:moveTo>
                  <a:pt x="148342" y="21189"/>
                </a:moveTo>
                <a:cubicBezTo>
                  <a:pt x="148342" y="21189"/>
                  <a:pt x="21189" y="21189"/>
                  <a:pt x="21189" y="148342"/>
                </a:cubicBezTo>
                <a:lnTo>
                  <a:pt x="21189" y="497846"/>
                </a:lnTo>
                <a:cubicBezTo>
                  <a:pt x="21189" y="497846"/>
                  <a:pt x="21189" y="624986"/>
                  <a:pt x="148342" y="624986"/>
                </a:cubicBezTo>
                <a:lnTo>
                  <a:pt x="1084230" y="624986"/>
                </a:lnTo>
                <a:cubicBezTo>
                  <a:pt x="1084230" y="624986"/>
                  <a:pt x="1211370" y="624986"/>
                  <a:pt x="1211370" y="497846"/>
                </a:cubicBezTo>
                <a:lnTo>
                  <a:pt x="1211370" y="148342"/>
                </a:lnTo>
                <a:cubicBezTo>
                  <a:pt x="1211370" y="148342"/>
                  <a:pt x="1211370" y="21189"/>
                  <a:pt x="1084230" y="21189"/>
                </a:cubicBezTo>
                <a:lnTo>
                  <a:pt x="148342" y="21189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768237" y="2157499"/>
            <a:ext cx="126215" cy="228936"/>
          </a:xfrm>
          <a:custGeom>
            <a:avLst/>
            <a:gdLst>
              <a:gd name="connsiteX0" fmla="*/ 0 w 138836"/>
              <a:gd name="connsiteY0" fmla="*/ 193459 h 259461"/>
              <a:gd name="connsiteX1" fmla="*/ 59740 w 138836"/>
              <a:gd name="connsiteY1" fmla="*/ 233286 h 259461"/>
              <a:gd name="connsiteX2" fmla="*/ 59740 w 138836"/>
              <a:gd name="connsiteY2" fmla="*/ 259461 h 259461"/>
              <a:gd name="connsiteX3" fmla="*/ 85064 w 138836"/>
              <a:gd name="connsiteY3" fmla="*/ 259461 h 259461"/>
              <a:gd name="connsiteX4" fmla="*/ 85064 w 138836"/>
              <a:gd name="connsiteY4" fmla="*/ 233006 h 259461"/>
              <a:gd name="connsiteX5" fmla="*/ 138836 w 138836"/>
              <a:gd name="connsiteY5" fmla="*/ 175539 h 259461"/>
              <a:gd name="connsiteX6" fmla="*/ 43814 w 138836"/>
              <a:gd name="connsiteY6" fmla="*/ 79654 h 259461"/>
              <a:gd name="connsiteX7" fmla="*/ 73405 w 138836"/>
              <a:gd name="connsiteY7" fmla="*/ 59169 h 259461"/>
              <a:gd name="connsiteX8" fmla="*/ 98729 w 138836"/>
              <a:gd name="connsiteY8" fmla="*/ 74815 h 259461"/>
              <a:gd name="connsiteX9" fmla="*/ 98729 w 138836"/>
              <a:gd name="connsiteY9" fmla="*/ 83921 h 259461"/>
              <a:gd name="connsiteX10" fmla="*/ 132295 w 138836"/>
              <a:gd name="connsiteY10" fmla="*/ 83921 h 259461"/>
              <a:gd name="connsiteX11" fmla="*/ 132295 w 138836"/>
              <a:gd name="connsiteY11" fmla="*/ 65151 h 259461"/>
              <a:gd name="connsiteX12" fmla="*/ 85064 w 138836"/>
              <a:gd name="connsiteY12" fmla="*/ 26454 h 259461"/>
              <a:gd name="connsiteX13" fmla="*/ 85064 w 138836"/>
              <a:gd name="connsiteY13" fmla="*/ 0 h 259461"/>
              <a:gd name="connsiteX14" fmla="*/ 59740 w 138836"/>
              <a:gd name="connsiteY14" fmla="*/ 0 h 259461"/>
              <a:gd name="connsiteX15" fmla="*/ 59740 w 138836"/>
              <a:gd name="connsiteY15" fmla="*/ 26454 h 259461"/>
              <a:gd name="connsiteX16" fmla="*/ 6261 w 138836"/>
              <a:gd name="connsiteY16" fmla="*/ 80225 h 259461"/>
              <a:gd name="connsiteX17" fmla="*/ 101282 w 138836"/>
              <a:gd name="connsiteY17" fmla="*/ 176669 h 259461"/>
              <a:gd name="connsiteX18" fmla="*/ 72263 w 138836"/>
              <a:gd name="connsiteY18" fmla="*/ 200571 h 259461"/>
              <a:gd name="connsiteX19" fmla="*/ 25895 w 138836"/>
              <a:gd name="connsiteY19" fmla="*/ 171830 h 259461"/>
              <a:gd name="connsiteX20" fmla="*/ 0 w 138836"/>
              <a:gd name="connsiteY20" fmla="*/ 193459 h 259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38836" h="259461">
                <a:moveTo>
                  <a:pt x="0" y="193459"/>
                </a:moveTo>
                <a:cubicBezTo>
                  <a:pt x="0" y="193459"/>
                  <a:pt x="18211" y="227596"/>
                  <a:pt x="59740" y="233286"/>
                </a:cubicBezTo>
                <a:lnTo>
                  <a:pt x="59740" y="259461"/>
                </a:lnTo>
                <a:lnTo>
                  <a:pt x="85064" y="259461"/>
                </a:lnTo>
                <a:lnTo>
                  <a:pt x="85064" y="233006"/>
                </a:lnTo>
                <a:cubicBezTo>
                  <a:pt x="117779" y="228168"/>
                  <a:pt x="138836" y="203695"/>
                  <a:pt x="138836" y="175539"/>
                </a:cubicBezTo>
                <a:cubicBezTo>
                  <a:pt x="138836" y="106972"/>
                  <a:pt x="43814" y="115785"/>
                  <a:pt x="43814" y="79654"/>
                </a:cubicBezTo>
                <a:cubicBezTo>
                  <a:pt x="43814" y="67703"/>
                  <a:pt x="56337" y="59169"/>
                  <a:pt x="73405" y="59169"/>
                </a:cubicBezTo>
                <a:cubicBezTo>
                  <a:pt x="86779" y="59169"/>
                  <a:pt x="98729" y="65430"/>
                  <a:pt x="98729" y="74815"/>
                </a:cubicBezTo>
                <a:lnTo>
                  <a:pt x="98729" y="83921"/>
                </a:lnTo>
                <a:lnTo>
                  <a:pt x="132295" y="83921"/>
                </a:lnTo>
                <a:lnTo>
                  <a:pt x="132295" y="65151"/>
                </a:lnTo>
                <a:cubicBezTo>
                  <a:pt x="132295" y="40678"/>
                  <a:pt x="106692" y="29298"/>
                  <a:pt x="85064" y="26454"/>
                </a:cubicBezTo>
                <a:lnTo>
                  <a:pt x="85064" y="0"/>
                </a:lnTo>
                <a:lnTo>
                  <a:pt x="59740" y="0"/>
                </a:lnTo>
                <a:lnTo>
                  <a:pt x="59740" y="26454"/>
                </a:lnTo>
                <a:cubicBezTo>
                  <a:pt x="28740" y="31292"/>
                  <a:pt x="6261" y="51777"/>
                  <a:pt x="6261" y="80225"/>
                </a:cubicBezTo>
                <a:cubicBezTo>
                  <a:pt x="6261" y="145656"/>
                  <a:pt x="101282" y="141389"/>
                  <a:pt x="101282" y="176669"/>
                </a:cubicBezTo>
                <a:cubicBezTo>
                  <a:pt x="101282" y="191757"/>
                  <a:pt x="88760" y="200571"/>
                  <a:pt x="72263" y="200571"/>
                </a:cubicBezTo>
                <a:cubicBezTo>
                  <a:pt x="42392" y="200571"/>
                  <a:pt x="25895" y="171830"/>
                  <a:pt x="25895" y="171830"/>
                </a:cubicBezTo>
                <a:lnTo>
                  <a:pt x="0" y="193459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2920014" y="2058081"/>
            <a:ext cx="215311" cy="390559"/>
          </a:xfrm>
          <a:custGeom>
            <a:avLst/>
            <a:gdLst>
              <a:gd name="connsiteX0" fmla="*/ 0 w 236842"/>
              <a:gd name="connsiteY0" fmla="*/ 330034 h 442633"/>
              <a:gd name="connsiteX1" fmla="*/ 101917 w 236842"/>
              <a:gd name="connsiteY1" fmla="*/ 397979 h 442633"/>
              <a:gd name="connsiteX2" fmla="*/ 101917 w 236842"/>
              <a:gd name="connsiteY2" fmla="*/ 442633 h 442633"/>
              <a:gd name="connsiteX3" fmla="*/ 145110 w 236842"/>
              <a:gd name="connsiteY3" fmla="*/ 442633 h 442633"/>
              <a:gd name="connsiteX4" fmla="*/ 145110 w 236842"/>
              <a:gd name="connsiteY4" fmla="*/ 397497 h 442633"/>
              <a:gd name="connsiteX5" fmla="*/ 236842 w 236842"/>
              <a:gd name="connsiteY5" fmla="*/ 299453 h 442633"/>
              <a:gd name="connsiteX6" fmla="*/ 74739 w 236842"/>
              <a:gd name="connsiteY6" fmla="*/ 135902 h 442633"/>
              <a:gd name="connsiteX7" fmla="*/ 125222 w 236842"/>
              <a:gd name="connsiteY7" fmla="*/ 100952 h 442633"/>
              <a:gd name="connsiteX8" fmla="*/ 168414 w 236842"/>
              <a:gd name="connsiteY8" fmla="*/ 127647 h 442633"/>
              <a:gd name="connsiteX9" fmla="*/ 168414 w 236842"/>
              <a:gd name="connsiteY9" fmla="*/ 143179 h 442633"/>
              <a:gd name="connsiteX10" fmla="*/ 225679 w 236842"/>
              <a:gd name="connsiteY10" fmla="*/ 143179 h 442633"/>
              <a:gd name="connsiteX11" fmla="*/ 225679 w 236842"/>
              <a:gd name="connsiteY11" fmla="*/ 111150 h 442633"/>
              <a:gd name="connsiteX12" fmla="*/ 145110 w 236842"/>
              <a:gd name="connsiteY12" fmla="*/ 45135 h 442633"/>
              <a:gd name="connsiteX13" fmla="*/ 145110 w 236842"/>
              <a:gd name="connsiteY13" fmla="*/ 0 h 442633"/>
              <a:gd name="connsiteX14" fmla="*/ 101917 w 236842"/>
              <a:gd name="connsiteY14" fmla="*/ 0 h 442633"/>
              <a:gd name="connsiteX15" fmla="*/ 101917 w 236842"/>
              <a:gd name="connsiteY15" fmla="*/ 45135 h 442633"/>
              <a:gd name="connsiteX16" fmla="*/ 10680 w 236842"/>
              <a:gd name="connsiteY16" fmla="*/ 136867 h 442633"/>
              <a:gd name="connsiteX17" fmla="*/ 172783 w 236842"/>
              <a:gd name="connsiteY17" fmla="*/ 301396 h 442633"/>
              <a:gd name="connsiteX18" fmla="*/ 123279 w 236842"/>
              <a:gd name="connsiteY18" fmla="*/ 342163 h 442633"/>
              <a:gd name="connsiteX19" fmla="*/ 44170 w 236842"/>
              <a:gd name="connsiteY19" fmla="*/ 293141 h 442633"/>
              <a:gd name="connsiteX20" fmla="*/ 0 w 236842"/>
              <a:gd name="connsiteY20" fmla="*/ 330034 h 4426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236842" h="442633">
                <a:moveTo>
                  <a:pt x="0" y="330034"/>
                </a:moveTo>
                <a:cubicBezTo>
                  <a:pt x="0" y="330034"/>
                  <a:pt x="31064" y="388277"/>
                  <a:pt x="101917" y="397979"/>
                </a:cubicBezTo>
                <a:lnTo>
                  <a:pt x="101917" y="442633"/>
                </a:lnTo>
                <a:lnTo>
                  <a:pt x="145110" y="442633"/>
                </a:lnTo>
                <a:lnTo>
                  <a:pt x="145110" y="397497"/>
                </a:lnTo>
                <a:cubicBezTo>
                  <a:pt x="200926" y="389242"/>
                  <a:pt x="236842" y="347510"/>
                  <a:pt x="236842" y="299453"/>
                </a:cubicBezTo>
                <a:cubicBezTo>
                  <a:pt x="236842" y="182486"/>
                  <a:pt x="74739" y="197535"/>
                  <a:pt x="74739" y="135902"/>
                </a:cubicBezTo>
                <a:cubicBezTo>
                  <a:pt x="74739" y="115519"/>
                  <a:pt x="96100" y="100952"/>
                  <a:pt x="125222" y="100952"/>
                </a:cubicBezTo>
                <a:cubicBezTo>
                  <a:pt x="148031" y="100952"/>
                  <a:pt x="168414" y="111632"/>
                  <a:pt x="168414" y="127647"/>
                </a:cubicBezTo>
                <a:lnTo>
                  <a:pt x="168414" y="143179"/>
                </a:lnTo>
                <a:lnTo>
                  <a:pt x="225679" y="143179"/>
                </a:lnTo>
                <a:lnTo>
                  <a:pt x="225679" y="111150"/>
                </a:lnTo>
                <a:cubicBezTo>
                  <a:pt x="225679" y="69405"/>
                  <a:pt x="182003" y="49999"/>
                  <a:pt x="145110" y="45135"/>
                </a:cubicBezTo>
                <a:lnTo>
                  <a:pt x="145110" y="0"/>
                </a:lnTo>
                <a:lnTo>
                  <a:pt x="101917" y="0"/>
                </a:lnTo>
                <a:lnTo>
                  <a:pt x="101917" y="45135"/>
                </a:lnTo>
                <a:cubicBezTo>
                  <a:pt x="49022" y="53390"/>
                  <a:pt x="10680" y="88341"/>
                  <a:pt x="10680" y="136867"/>
                </a:cubicBezTo>
                <a:cubicBezTo>
                  <a:pt x="10680" y="248500"/>
                  <a:pt x="172783" y="241211"/>
                  <a:pt x="172783" y="301396"/>
                </a:cubicBezTo>
                <a:cubicBezTo>
                  <a:pt x="172783" y="327113"/>
                  <a:pt x="151421" y="342163"/>
                  <a:pt x="123279" y="342163"/>
                </a:cubicBezTo>
                <a:cubicBezTo>
                  <a:pt x="72314" y="342163"/>
                  <a:pt x="44170" y="293141"/>
                  <a:pt x="44170" y="293141"/>
                </a:cubicBezTo>
                <a:lnTo>
                  <a:pt x="0" y="330034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3160159" y="2157499"/>
            <a:ext cx="126215" cy="228936"/>
          </a:xfrm>
          <a:custGeom>
            <a:avLst/>
            <a:gdLst>
              <a:gd name="connsiteX0" fmla="*/ 0 w 138836"/>
              <a:gd name="connsiteY0" fmla="*/ 193459 h 259461"/>
              <a:gd name="connsiteX1" fmla="*/ 59740 w 138836"/>
              <a:gd name="connsiteY1" fmla="*/ 233286 h 259461"/>
              <a:gd name="connsiteX2" fmla="*/ 59740 w 138836"/>
              <a:gd name="connsiteY2" fmla="*/ 259461 h 259461"/>
              <a:gd name="connsiteX3" fmla="*/ 85064 w 138836"/>
              <a:gd name="connsiteY3" fmla="*/ 259461 h 259461"/>
              <a:gd name="connsiteX4" fmla="*/ 85064 w 138836"/>
              <a:gd name="connsiteY4" fmla="*/ 233006 h 259461"/>
              <a:gd name="connsiteX5" fmla="*/ 138836 w 138836"/>
              <a:gd name="connsiteY5" fmla="*/ 175539 h 259461"/>
              <a:gd name="connsiteX6" fmla="*/ 43802 w 138836"/>
              <a:gd name="connsiteY6" fmla="*/ 79654 h 259461"/>
              <a:gd name="connsiteX7" fmla="*/ 73393 w 138836"/>
              <a:gd name="connsiteY7" fmla="*/ 59169 h 259461"/>
              <a:gd name="connsiteX8" fmla="*/ 98717 w 138836"/>
              <a:gd name="connsiteY8" fmla="*/ 74815 h 259461"/>
              <a:gd name="connsiteX9" fmla="*/ 98717 w 138836"/>
              <a:gd name="connsiteY9" fmla="*/ 83921 h 259461"/>
              <a:gd name="connsiteX10" fmla="*/ 132295 w 138836"/>
              <a:gd name="connsiteY10" fmla="*/ 83921 h 259461"/>
              <a:gd name="connsiteX11" fmla="*/ 132295 w 138836"/>
              <a:gd name="connsiteY11" fmla="*/ 65151 h 259461"/>
              <a:gd name="connsiteX12" fmla="*/ 85064 w 138836"/>
              <a:gd name="connsiteY12" fmla="*/ 26454 h 259461"/>
              <a:gd name="connsiteX13" fmla="*/ 85064 w 138836"/>
              <a:gd name="connsiteY13" fmla="*/ 0 h 259461"/>
              <a:gd name="connsiteX14" fmla="*/ 59740 w 138836"/>
              <a:gd name="connsiteY14" fmla="*/ 0 h 259461"/>
              <a:gd name="connsiteX15" fmla="*/ 59740 w 138836"/>
              <a:gd name="connsiteY15" fmla="*/ 26454 h 259461"/>
              <a:gd name="connsiteX16" fmla="*/ 6248 w 138836"/>
              <a:gd name="connsiteY16" fmla="*/ 80225 h 259461"/>
              <a:gd name="connsiteX17" fmla="*/ 101282 w 138836"/>
              <a:gd name="connsiteY17" fmla="*/ 176669 h 259461"/>
              <a:gd name="connsiteX18" fmla="*/ 72263 w 138836"/>
              <a:gd name="connsiteY18" fmla="*/ 200571 h 259461"/>
              <a:gd name="connsiteX19" fmla="*/ 25882 w 138836"/>
              <a:gd name="connsiteY19" fmla="*/ 171830 h 259461"/>
              <a:gd name="connsiteX20" fmla="*/ 0 w 138836"/>
              <a:gd name="connsiteY20" fmla="*/ 193459 h 259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38836" h="259461">
                <a:moveTo>
                  <a:pt x="0" y="193459"/>
                </a:moveTo>
                <a:cubicBezTo>
                  <a:pt x="0" y="193459"/>
                  <a:pt x="18199" y="227596"/>
                  <a:pt x="59740" y="233286"/>
                </a:cubicBezTo>
                <a:lnTo>
                  <a:pt x="59740" y="259461"/>
                </a:lnTo>
                <a:lnTo>
                  <a:pt x="85064" y="259461"/>
                </a:lnTo>
                <a:lnTo>
                  <a:pt x="85064" y="233006"/>
                </a:lnTo>
                <a:cubicBezTo>
                  <a:pt x="117779" y="228168"/>
                  <a:pt x="138836" y="203695"/>
                  <a:pt x="138836" y="175539"/>
                </a:cubicBezTo>
                <a:cubicBezTo>
                  <a:pt x="138836" y="106972"/>
                  <a:pt x="43802" y="115785"/>
                  <a:pt x="43802" y="79654"/>
                </a:cubicBezTo>
                <a:cubicBezTo>
                  <a:pt x="43802" y="67703"/>
                  <a:pt x="56324" y="59169"/>
                  <a:pt x="73393" y="59169"/>
                </a:cubicBezTo>
                <a:cubicBezTo>
                  <a:pt x="86766" y="59169"/>
                  <a:pt x="98717" y="65430"/>
                  <a:pt x="98717" y="74815"/>
                </a:cubicBezTo>
                <a:lnTo>
                  <a:pt x="98717" y="83921"/>
                </a:lnTo>
                <a:lnTo>
                  <a:pt x="132295" y="83921"/>
                </a:lnTo>
                <a:lnTo>
                  <a:pt x="132295" y="65151"/>
                </a:lnTo>
                <a:cubicBezTo>
                  <a:pt x="132295" y="40678"/>
                  <a:pt x="106679" y="29298"/>
                  <a:pt x="85064" y="26454"/>
                </a:cubicBezTo>
                <a:lnTo>
                  <a:pt x="85064" y="0"/>
                </a:lnTo>
                <a:lnTo>
                  <a:pt x="59740" y="0"/>
                </a:lnTo>
                <a:lnTo>
                  <a:pt x="59740" y="26454"/>
                </a:lnTo>
                <a:cubicBezTo>
                  <a:pt x="28727" y="31292"/>
                  <a:pt x="6248" y="51777"/>
                  <a:pt x="6248" y="80225"/>
                </a:cubicBezTo>
                <a:cubicBezTo>
                  <a:pt x="6248" y="145656"/>
                  <a:pt x="101282" y="141389"/>
                  <a:pt x="101282" y="176669"/>
                </a:cubicBezTo>
                <a:cubicBezTo>
                  <a:pt x="101282" y="191757"/>
                  <a:pt x="88760" y="200571"/>
                  <a:pt x="72263" y="200571"/>
                </a:cubicBezTo>
                <a:cubicBezTo>
                  <a:pt x="42379" y="200571"/>
                  <a:pt x="25882" y="171830"/>
                  <a:pt x="25882" y="171830"/>
                </a:cubicBezTo>
                <a:lnTo>
                  <a:pt x="0" y="193459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31441"/>
            <a:ext cx="9144000" cy="18265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661148"/>
            <a:ext cx="9144000" cy="976511"/>
          </a:xfrm>
          <a:prstGeom prst="rect">
            <a:avLst/>
          </a:prstGeom>
          <a:noFill/>
        </p:spPr>
        <p:txBody>
          <a:bodyPr wrap="square" lIns="0" tIns="0" rIns="0" bIns="41029" rtlCol="0">
            <a:spAutoFit/>
          </a:bodyPr>
          <a:lstStyle/>
          <a:p>
            <a:pPr algn="ctr">
              <a:lnSpc>
                <a:spcPts val="3590"/>
              </a:lnSpc>
              <a:tabLst>
                <a:tab pos="2359175" algn="l"/>
              </a:tabLst>
            </a:pP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Development</a:t>
            </a:r>
          </a:p>
          <a:p>
            <a:pPr algn="ctr">
              <a:lnSpc>
                <a:spcPts val="897"/>
              </a:lnSpc>
            </a:pPr>
            <a:endParaRPr lang="en-US" altLang="zh-CN" dirty="0"/>
          </a:p>
          <a:p>
            <a:pPr algn="ctr">
              <a:lnSpc>
                <a:spcPts val="897"/>
              </a:lnSpc>
            </a:pPr>
            <a:endParaRPr lang="en-US" altLang="zh-CN" dirty="0"/>
          </a:p>
          <a:p>
            <a:pPr algn="ctr">
              <a:lnSpc>
                <a:spcPts val="897"/>
              </a:lnSpc>
            </a:pPr>
            <a:endParaRPr lang="en-US" altLang="zh-CN" dirty="0"/>
          </a:p>
          <a:p>
            <a:pPr algn="ctr">
              <a:lnSpc>
                <a:spcPts val="897"/>
              </a:lnSpc>
            </a:pPr>
            <a:r>
              <a:rPr lang="en-US" altLang="zh-CN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Funding</a:t>
            </a:r>
            <a:r>
              <a:rPr lang="en-US" altLang="zh-CN" b="1" dirty="0">
                <a:latin typeface="Museo 700" charset="0"/>
                <a:cs typeface="Museo 700" charset="0"/>
              </a:rPr>
              <a:t> </a:t>
            </a:r>
            <a:r>
              <a:rPr lang="en-US" altLang="zh-CN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Sources: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1674091" y="2610970"/>
            <a:ext cx="2651367" cy="746751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2602"/>
              </a:lnSpc>
              <a:tabLst>
                <a:tab pos="45588" algn="l"/>
                <a:tab pos="843377" algn="l"/>
              </a:tabLst>
            </a:pPr>
            <a:r>
              <a:rPr lang="en-US" altLang="zh-CN" dirty="0"/>
              <a:t>		</a:t>
            </a:r>
            <a:r>
              <a:rPr lang="en-US" altLang="zh-CN" sz="24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Public:</a:t>
            </a:r>
          </a:p>
          <a:p>
            <a:pPr>
              <a:lnSpc>
                <a:spcPts val="1346"/>
              </a:lnSpc>
              <a:tabLst>
                <a:tab pos="45588" algn="l"/>
                <a:tab pos="843377" algn="l"/>
              </a:tabLst>
            </a:pPr>
            <a:r>
              <a:rPr lang="en-US" altLang="zh-CN" dirty="0"/>
              <a:t>	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State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Legislative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Appropriation,</a:t>
            </a:r>
          </a:p>
          <a:p>
            <a:pPr>
              <a:lnSpc>
                <a:spcPts val="1615"/>
              </a:lnSpc>
              <a:tabLst>
                <a:tab pos="45588" algn="l"/>
                <a:tab pos="843377" algn="l"/>
              </a:tabLst>
            </a:pP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Local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Municipal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Grants,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Medicaid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033819" y="2610970"/>
            <a:ext cx="2196114" cy="746751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2602"/>
              </a:lnSpc>
              <a:tabLst>
                <a:tab pos="353306" algn="l"/>
                <a:tab pos="569849" algn="l"/>
              </a:tabLst>
            </a:pPr>
            <a:r>
              <a:rPr lang="en-US" altLang="zh-CN" dirty="0"/>
              <a:t>		</a:t>
            </a:r>
            <a:r>
              <a:rPr lang="en-US" altLang="zh-CN" sz="24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Private:</a:t>
            </a:r>
          </a:p>
          <a:p>
            <a:pPr>
              <a:lnSpc>
                <a:spcPts val="1346"/>
              </a:lnSpc>
              <a:tabLst>
                <a:tab pos="353306" algn="l"/>
                <a:tab pos="569849" algn="l"/>
              </a:tabLst>
            </a:pP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Foundations,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Corporations,</a:t>
            </a:r>
          </a:p>
          <a:p>
            <a:pPr>
              <a:lnSpc>
                <a:spcPts val="1615"/>
              </a:lnSpc>
              <a:tabLst>
                <a:tab pos="353306" algn="l"/>
                <a:tab pos="569849" algn="l"/>
              </a:tabLst>
            </a:pPr>
            <a:r>
              <a:rPr lang="en-US" altLang="zh-CN" dirty="0"/>
              <a:t>	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Individuals,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Grants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3440546" y="4448736"/>
            <a:ext cx="2157001" cy="541567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2602"/>
              </a:lnSpc>
              <a:tabLst>
                <a:tab pos="170955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Partnerships:</a:t>
            </a:r>
          </a:p>
          <a:p>
            <a:pPr>
              <a:lnSpc>
                <a:spcPts val="1346"/>
              </a:lnSpc>
              <a:tabLst>
                <a:tab pos="170955" algn="l"/>
              </a:tabLst>
            </a:pP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Volunteers,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Interns,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In-kind</a:t>
            </a:r>
          </a:p>
        </p:txBody>
      </p:sp>
    </p:spTree>
    <p:extLst>
      <p:ext uri="{BB962C8B-B14F-4D97-AF65-F5344CB8AC3E}">
        <p14:creationId xmlns:p14="http://schemas.microsoft.com/office/powerpoint/2010/main" val="1026632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908687" y="3539609"/>
            <a:ext cx="417501" cy="465925"/>
          </a:xfrm>
          <a:custGeom>
            <a:avLst/>
            <a:gdLst>
              <a:gd name="connsiteX0" fmla="*/ 0 w 417501"/>
              <a:gd name="connsiteY0" fmla="*/ 388746 h 465925"/>
              <a:gd name="connsiteX1" fmla="*/ 73063 w 417501"/>
              <a:gd name="connsiteY1" fmla="*/ 0 h 465925"/>
              <a:gd name="connsiteX2" fmla="*/ 93306 w 417501"/>
              <a:gd name="connsiteY2" fmla="*/ 1701 h 465925"/>
              <a:gd name="connsiteX3" fmla="*/ 410641 w 417501"/>
              <a:gd name="connsiteY3" fmla="*/ 465924 h 465925"/>
              <a:gd name="connsiteX4" fmla="*/ 0 w 417501"/>
              <a:gd name="connsiteY4" fmla="*/ 388746 h 46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7501" h="465925">
                <a:moveTo>
                  <a:pt x="0" y="388746"/>
                </a:moveTo>
                <a:lnTo>
                  <a:pt x="73063" y="0"/>
                </a:lnTo>
                <a:cubicBezTo>
                  <a:pt x="79844" y="914"/>
                  <a:pt x="86499" y="444"/>
                  <a:pt x="93306" y="1701"/>
                </a:cubicBezTo>
                <a:cubicBezTo>
                  <a:pt x="309130" y="42278"/>
                  <a:pt x="451192" y="250101"/>
                  <a:pt x="410641" y="465924"/>
                </a:cubicBezTo>
                <a:lnTo>
                  <a:pt x="0" y="388746"/>
                </a:lnTo>
              </a:path>
            </a:pathLst>
          </a:custGeom>
          <a:solidFill>
            <a:srgbClr val="6464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908687" y="3539609"/>
            <a:ext cx="417501" cy="465925"/>
          </a:xfrm>
          <a:custGeom>
            <a:avLst/>
            <a:gdLst>
              <a:gd name="connsiteX0" fmla="*/ 0 w 417501"/>
              <a:gd name="connsiteY0" fmla="*/ 388746 h 465925"/>
              <a:gd name="connsiteX1" fmla="*/ 73063 w 417501"/>
              <a:gd name="connsiteY1" fmla="*/ 0 h 465925"/>
              <a:gd name="connsiteX2" fmla="*/ 93306 w 417501"/>
              <a:gd name="connsiteY2" fmla="*/ 1701 h 465925"/>
              <a:gd name="connsiteX3" fmla="*/ 410641 w 417501"/>
              <a:gd name="connsiteY3" fmla="*/ 465924 h 465925"/>
              <a:gd name="connsiteX4" fmla="*/ 0 w 417501"/>
              <a:gd name="connsiteY4" fmla="*/ 388746 h 46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7501" h="465925">
                <a:moveTo>
                  <a:pt x="0" y="388746"/>
                </a:moveTo>
                <a:lnTo>
                  <a:pt x="73063" y="0"/>
                </a:lnTo>
                <a:cubicBezTo>
                  <a:pt x="79844" y="914"/>
                  <a:pt x="86499" y="444"/>
                  <a:pt x="93306" y="1701"/>
                </a:cubicBezTo>
                <a:cubicBezTo>
                  <a:pt x="309130" y="42278"/>
                  <a:pt x="451192" y="250101"/>
                  <a:pt x="410641" y="465924"/>
                </a:cubicBezTo>
                <a:lnTo>
                  <a:pt x="0" y="388746"/>
                </a:lnTo>
              </a:path>
            </a:pathLst>
          </a:custGeom>
          <a:solidFill>
            <a:srgbClr val="6464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099915" y="2522038"/>
            <a:ext cx="483704" cy="401355"/>
          </a:xfrm>
          <a:custGeom>
            <a:avLst/>
            <a:gdLst>
              <a:gd name="connsiteX0" fmla="*/ 73063 w 483704"/>
              <a:gd name="connsiteY0" fmla="*/ 0 h 401354"/>
              <a:gd name="connsiteX1" fmla="*/ 0 w 483704"/>
              <a:gd name="connsiteY1" fmla="*/ 388759 h 401354"/>
              <a:gd name="connsiteX2" fmla="*/ 19494 w 483704"/>
              <a:gd name="connsiteY2" fmla="*/ 394487 h 401354"/>
              <a:gd name="connsiteX3" fmla="*/ 483704 w 483704"/>
              <a:gd name="connsiteY3" fmla="*/ 77177 h 401354"/>
              <a:gd name="connsiteX4" fmla="*/ 73063 w 483704"/>
              <a:gd name="connsiteY4" fmla="*/ 0 h 4013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3704" h="401354">
                <a:moveTo>
                  <a:pt x="73063" y="0"/>
                </a:moveTo>
                <a:lnTo>
                  <a:pt x="0" y="388759"/>
                </a:lnTo>
                <a:cubicBezTo>
                  <a:pt x="6654" y="390359"/>
                  <a:pt x="12700" y="393230"/>
                  <a:pt x="19494" y="394487"/>
                </a:cubicBezTo>
                <a:cubicBezTo>
                  <a:pt x="235318" y="435063"/>
                  <a:pt x="443128" y="292988"/>
                  <a:pt x="483704" y="77177"/>
                </a:cubicBezTo>
                <a:lnTo>
                  <a:pt x="73063" y="0"/>
                </a:lnTo>
              </a:path>
            </a:pathLst>
          </a:custGeom>
          <a:solidFill>
            <a:srgbClr val="6464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259131" y="3867621"/>
            <a:ext cx="483692" cy="401363"/>
          </a:xfrm>
          <a:custGeom>
            <a:avLst/>
            <a:gdLst>
              <a:gd name="connsiteX0" fmla="*/ 410642 w 483692"/>
              <a:gd name="connsiteY0" fmla="*/ 401363 h 401363"/>
              <a:gd name="connsiteX1" fmla="*/ 483692 w 483692"/>
              <a:gd name="connsiteY1" fmla="*/ 12603 h 401363"/>
              <a:gd name="connsiteX2" fmla="*/ 464210 w 483692"/>
              <a:gd name="connsiteY2" fmla="*/ 6863 h 401363"/>
              <a:gd name="connsiteX3" fmla="*/ 0 w 483692"/>
              <a:gd name="connsiteY3" fmla="*/ 324185 h 401363"/>
              <a:gd name="connsiteX4" fmla="*/ 410642 w 483692"/>
              <a:gd name="connsiteY4" fmla="*/ 401363 h 4013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3692" h="401363">
                <a:moveTo>
                  <a:pt x="410642" y="401363"/>
                </a:moveTo>
                <a:lnTo>
                  <a:pt x="483692" y="12603"/>
                </a:lnTo>
                <a:cubicBezTo>
                  <a:pt x="477063" y="11003"/>
                  <a:pt x="471017" y="8145"/>
                  <a:pt x="464210" y="6863"/>
                </a:cubicBezTo>
                <a:cubicBezTo>
                  <a:pt x="248399" y="-33700"/>
                  <a:pt x="40563" y="108374"/>
                  <a:pt x="0" y="324185"/>
                </a:cubicBezTo>
                <a:lnTo>
                  <a:pt x="410642" y="401363"/>
                </a:lnTo>
              </a:path>
            </a:pathLst>
          </a:custGeom>
          <a:solidFill>
            <a:srgbClr val="6464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516574" y="2785485"/>
            <a:ext cx="417497" cy="465937"/>
          </a:xfrm>
          <a:custGeom>
            <a:avLst/>
            <a:gdLst>
              <a:gd name="connsiteX0" fmla="*/ 417497 w 417497"/>
              <a:gd name="connsiteY0" fmla="*/ 77178 h 465937"/>
              <a:gd name="connsiteX1" fmla="*/ 344434 w 417497"/>
              <a:gd name="connsiteY1" fmla="*/ 465937 h 465937"/>
              <a:gd name="connsiteX2" fmla="*/ 324190 w 417497"/>
              <a:gd name="connsiteY2" fmla="*/ 464210 h 465937"/>
              <a:gd name="connsiteX3" fmla="*/ 6855 w 417497"/>
              <a:gd name="connsiteY3" fmla="*/ 0 h 465937"/>
              <a:gd name="connsiteX4" fmla="*/ 417497 w 417497"/>
              <a:gd name="connsiteY4" fmla="*/ 77178 h 4659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7497" h="465937">
                <a:moveTo>
                  <a:pt x="417497" y="77178"/>
                </a:moveTo>
                <a:lnTo>
                  <a:pt x="344434" y="465937"/>
                </a:lnTo>
                <a:cubicBezTo>
                  <a:pt x="337652" y="465035"/>
                  <a:pt x="330984" y="465480"/>
                  <a:pt x="324190" y="464210"/>
                </a:cubicBezTo>
                <a:cubicBezTo>
                  <a:pt x="108366" y="423646"/>
                  <a:pt x="-33682" y="215823"/>
                  <a:pt x="6855" y="0"/>
                </a:cubicBezTo>
                <a:lnTo>
                  <a:pt x="417497" y="77178"/>
                </a:lnTo>
              </a:path>
            </a:pathLst>
          </a:custGeom>
          <a:solidFill>
            <a:srgbClr val="6464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738" y="2133010"/>
            <a:ext cx="3543300" cy="25019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-510363" y="583612"/>
            <a:ext cx="10058400" cy="55912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4861741" y="4101512"/>
            <a:ext cx="3275009" cy="30264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For</a:t>
            </a:r>
            <a:r>
              <a:rPr lang="en-US" altLang="zh-CN" sz="1867" b="1" dirty="0">
                <a:latin typeface="Museo 700" charset="0"/>
                <a:cs typeface="Museo 700" charset="0"/>
              </a:rPr>
              <a:t> </a:t>
            </a: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every</a:t>
            </a:r>
            <a:r>
              <a:rPr lang="en-US" altLang="zh-CN" sz="1867" b="1" dirty="0">
                <a:latin typeface="Museo 700" charset="0"/>
                <a:cs typeface="Museo 700" charset="0"/>
              </a:rPr>
              <a:t> </a:t>
            </a: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$1</a:t>
            </a:r>
            <a:r>
              <a:rPr lang="en-US" altLang="zh-CN" sz="1867" b="1" dirty="0">
                <a:latin typeface="Museo 700" charset="0"/>
                <a:cs typeface="Museo 700" charset="0"/>
              </a:rPr>
              <a:t> </a:t>
            </a: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invested,</a:t>
            </a:r>
            <a:r>
              <a:rPr lang="en-US" altLang="zh-CN" sz="1867" b="1" dirty="0">
                <a:latin typeface="Museo 700" charset="0"/>
                <a:cs typeface="Museo 700" charset="0"/>
              </a:rPr>
              <a:t> </a:t>
            </a: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a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747439" y="4406312"/>
            <a:ext cx="3465692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76198" algn="l"/>
              </a:tabLst>
            </a:pP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community</a:t>
            </a:r>
            <a:r>
              <a:rPr lang="en-US" altLang="zh-CN" sz="1867" b="1" dirty="0">
                <a:latin typeface="Museo 700" charset="0"/>
                <a:cs typeface="Museo 700" charset="0"/>
              </a:rPr>
              <a:t> </a:t>
            </a: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school</a:t>
            </a:r>
            <a:r>
              <a:rPr lang="en-US" altLang="zh-CN" sz="1867" b="1" dirty="0">
                <a:latin typeface="Museo 700" charset="0"/>
                <a:cs typeface="Museo 700" charset="0"/>
              </a:rPr>
              <a:t> </a:t>
            </a: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net</a:t>
            </a:r>
            <a:r>
              <a:rPr lang="en-US" altLang="zh-CN" sz="1867" b="1" dirty="0">
                <a:latin typeface="Museo 700" charset="0"/>
                <a:cs typeface="Museo 700" charset="0"/>
              </a:rPr>
              <a:t> </a:t>
            </a: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present</a:t>
            </a:r>
          </a:p>
          <a:p>
            <a:pPr>
              <a:lnSpc>
                <a:spcPts val="2200"/>
              </a:lnSpc>
              <a:tabLst>
                <a:tab pos="76198" algn="l"/>
              </a:tabLst>
            </a:pPr>
            <a:r>
              <a:rPr lang="en-US" altLang="zh-CN" dirty="0"/>
              <a:t>	</a:t>
            </a: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value</a:t>
            </a:r>
            <a:r>
              <a:rPr lang="en-US" altLang="zh-CN" sz="1867" b="1" dirty="0">
                <a:latin typeface="Museo 700" charset="0"/>
                <a:cs typeface="Museo 700" charset="0"/>
              </a:rPr>
              <a:t> </a:t>
            </a: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of</a:t>
            </a:r>
            <a:r>
              <a:rPr lang="en-US" altLang="zh-CN" sz="1867" b="1" dirty="0">
                <a:latin typeface="Museo 700" charset="0"/>
                <a:cs typeface="Museo 700" charset="0"/>
              </a:rPr>
              <a:t> </a:t>
            </a: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the</a:t>
            </a:r>
            <a:r>
              <a:rPr lang="en-US" altLang="zh-CN" sz="1867" b="1" dirty="0">
                <a:latin typeface="Museo 700" charset="0"/>
                <a:cs typeface="Museo 700" charset="0"/>
              </a:rPr>
              <a:t> </a:t>
            </a: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benefits</a:t>
            </a:r>
            <a:r>
              <a:rPr lang="en-US" altLang="zh-CN" sz="1867" b="1" dirty="0">
                <a:latin typeface="Museo 700" charset="0"/>
                <a:cs typeface="Museo 700" charset="0"/>
              </a:rPr>
              <a:t> </a:t>
            </a: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is</a:t>
            </a:r>
            <a:r>
              <a:rPr lang="en-US" altLang="zh-CN" sz="1867" b="1" dirty="0">
                <a:latin typeface="Museo 700" charset="0"/>
                <a:cs typeface="Museo 700" charset="0"/>
              </a:rPr>
              <a:t> </a:t>
            </a:r>
            <a:r>
              <a:rPr lang="en-US" altLang="zh-CN" sz="1867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$9.90*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4696637" y="1802810"/>
            <a:ext cx="3464090" cy="9694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152396" algn="l"/>
              </a:tabLst>
            </a:pPr>
            <a:r>
              <a:rPr lang="en-US" altLang="zh-CN" dirty="0"/>
              <a:t>	</a:t>
            </a:r>
            <a:r>
              <a:rPr lang="en-US" altLang="zh-CN" sz="3115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Social</a:t>
            </a:r>
            <a:r>
              <a:rPr lang="en-US" altLang="zh-CN" sz="3115" b="1" dirty="0">
                <a:latin typeface="Museo 700" charset="0"/>
                <a:cs typeface="Museo 700" charset="0"/>
              </a:rPr>
              <a:t> </a:t>
            </a:r>
            <a:r>
              <a:rPr lang="en-US" altLang="zh-CN" sz="3115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Return</a:t>
            </a:r>
            <a:r>
              <a:rPr lang="en-US" altLang="zh-CN" sz="3115" b="1" dirty="0">
                <a:latin typeface="Museo 700" charset="0"/>
                <a:cs typeface="Museo 700" charset="0"/>
              </a:rPr>
              <a:t> </a:t>
            </a:r>
            <a:r>
              <a:rPr lang="en-US" altLang="zh-CN" sz="3115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on</a:t>
            </a:r>
          </a:p>
          <a:p>
            <a:pPr>
              <a:lnSpc>
                <a:spcPts val="3700"/>
              </a:lnSpc>
              <a:tabLst>
                <a:tab pos="152396" algn="l"/>
              </a:tabLst>
            </a:pPr>
            <a:r>
              <a:rPr lang="en-US" altLang="zh-CN" sz="3115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Investment</a:t>
            </a:r>
            <a:r>
              <a:rPr lang="en-US" altLang="zh-CN" sz="3115" b="1" dirty="0">
                <a:latin typeface="Museo 700" charset="0"/>
                <a:cs typeface="Museo 700" charset="0"/>
              </a:rPr>
              <a:t> </a:t>
            </a:r>
            <a:r>
              <a:rPr lang="en-US" altLang="zh-CN" sz="3115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(SROI)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4722038" y="2615610"/>
            <a:ext cx="3542455" cy="180305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3700"/>
              </a:lnSpc>
            </a:pPr>
            <a:r>
              <a:rPr lang="en-US" altLang="zh-CN" sz="12069" b="1" dirty="0">
                <a:solidFill>
                  <a:srgbClr val="333333"/>
                </a:solidFill>
                <a:latin typeface="Museo 700" charset="0"/>
                <a:cs typeface="Museo 700" charset="0"/>
              </a:rPr>
              <a:t>1:9.9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829130" y="5447713"/>
            <a:ext cx="5330883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http://www.childrensaidsociety.org/files/CAE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20STUDY</a:t>
            </a:r>
            <a:r>
              <a:rPr lang="en-US" altLang="zh-CN" sz="13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3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20final.pdf</a:t>
            </a:r>
          </a:p>
        </p:txBody>
      </p:sp>
    </p:spTree>
    <p:extLst>
      <p:ext uri="{BB962C8B-B14F-4D97-AF65-F5344CB8AC3E}">
        <p14:creationId xmlns:p14="http://schemas.microsoft.com/office/powerpoint/2010/main" val="3245890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510363" y="583612"/>
            <a:ext cx="10058400" cy="55912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Legislative Funding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478597" y="1648262"/>
            <a:ext cx="7121737" cy="94384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152396" algn="l"/>
              </a:tabLst>
            </a:pPr>
            <a:r>
              <a:rPr lang="en-US" altLang="zh-CN" dirty="0"/>
              <a:t>	</a:t>
            </a:r>
            <a:r>
              <a:rPr lang="en-US" altLang="zh-CN" sz="3115" b="1" dirty="0">
                <a:solidFill>
                  <a:srgbClr val="646464"/>
                </a:solidFill>
                <a:latin typeface="Museo 700" charset="0"/>
                <a:cs typeface="Museo 700" charset="0"/>
              </a:rPr>
              <a:t>Historical Commitment - </a:t>
            </a:r>
            <a:r>
              <a:rPr lang="en-US" sz="1600" b="1" i="1" dirty="0"/>
              <a:t>All non recurring funds</a:t>
            </a:r>
          </a:p>
          <a:p>
            <a:pPr>
              <a:lnSpc>
                <a:spcPts val="3500"/>
              </a:lnSpc>
              <a:tabLst>
                <a:tab pos="152396" algn="l"/>
              </a:tabLst>
            </a:pPr>
            <a:endParaRPr lang="en-US" altLang="zh-CN" sz="3115" b="1" dirty="0">
              <a:solidFill>
                <a:srgbClr val="646464"/>
              </a:solidFill>
              <a:latin typeface="Museo 700" charset="0"/>
              <a:cs typeface="Museo 70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270" y="2074156"/>
            <a:ext cx="3854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FY 18-19 - $1.4million</a:t>
            </a:r>
          </a:p>
          <a:p>
            <a:r>
              <a:rPr lang="en-US" sz="2400" dirty="0"/>
              <a:t>FY 17-18 - $1million</a:t>
            </a:r>
          </a:p>
          <a:p>
            <a:r>
              <a:rPr lang="en-US" sz="2400" dirty="0"/>
              <a:t>FY 16-17 - $1.5million </a:t>
            </a:r>
          </a:p>
          <a:p>
            <a:r>
              <a:rPr lang="en-US" sz="2400" dirty="0"/>
              <a:t>FY 15-16 - $900,000</a:t>
            </a:r>
          </a:p>
          <a:p>
            <a:r>
              <a:rPr lang="en-US" sz="2400" dirty="0"/>
              <a:t>FY 14-15 - $685,000</a:t>
            </a:r>
          </a:p>
          <a:p>
            <a:r>
              <a:rPr lang="en-US" sz="2400" dirty="0"/>
              <a:t>FY 13-14 - $400,000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12" y="5217243"/>
            <a:ext cx="67246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72" y="2181225"/>
            <a:ext cx="354171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684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510363" y="583612"/>
            <a:ext cx="10058400" cy="55912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Legislative Funding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7546" y="1572711"/>
            <a:ext cx="688258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Funding from Legislature includes: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Center for Community Schools at UCF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Technical Assistance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Certification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Allocation to Schools; reporting to DOE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10 of 17 schools; demand has outpaced the appropriation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Schools receive portion depending on factors of year of implementation and population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7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06583" y="2017323"/>
            <a:ext cx="3366655" cy="272382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defTabSz="605136">
              <a:tabLst>
                <a:tab pos="504279" algn="l"/>
              </a:tabLst>
            </a:pP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community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school</a:t>
            </a:r>
          </a:p>
          <a:p>
            <a:pPr defTabSz="605136">
              <a:tabLst>
                <a:tab pos="504279" algn="l"/>
              </a:tabLst>
            </a:pP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is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both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physical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place</a:t>
            </a:r>
          </a:p>
          <a:p>
            <a:pPr defTabSz="605136"/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as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well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as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set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of</a:t>
            </a:r>
          </a:p>
          <a:p>
            <a:pPr defTabSz="605136"/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partnerships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between</a:t>
            </a:r>
          </a:p>
          <a:p>
            <a:pPr defTabSz="605136"/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school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and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other</a:t>
            </a:r>
          </a:p>
          <a:p>
            <a:pPr defTabSz="605136"/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community</a:t>
            </a:r>
            <a:r>
              <a:rPr lang="en-US" altLang="zh-CN" sz="24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24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resources.</a:t>
            </a:r>
          </a:p>
          <a:p>
            <a:pPr defTabSz="605136"/>
            <a:endParaRPr lang="en-US" altLang="zh-CN" dirty="0">
              <a:solidFill>
                <a:prstClr val="black"/>
              </a:solidFill>
              <a:latin typeface="Museo 700" charset="0"/>
              <a:ea typeface="Museo 700" charset="0"/>
              <a:cs typeface="Museo 700" charset="0"/>
            </a:endParaRPr>
          </a:p>
          <a:p>
            <a:pPr defTabSz="605136"/>
            <a:r>
              <a:rPr lang="en-US" altLang="zh-CN" sz="12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-</a:t>
            </a:r>
            <a:r>
              <a:rPr lang="en-US" altLang="zh-CN" sz="12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2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Coalition</a:t>
            </a:r>
            <a:r>
              <a:rPr lang="en-US" altLang="zh-CN" sz="12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2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for</a:t>
            </a:r>
            <a:r>
              <a:rPr lang="en-US" altLang="zh-CN" sz="12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2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Community</a:t>
            </a:r>
            <a:r>
              <a:rPr lang="en-US" altLang="zh-CN" sz="1200" dirty="0">
                <a:solidFill>
                  <a:prstClr val="black"/>
                </a:solidFill>
                <a:latin typeface="Museo 300" charset="0"/>
                <a:ea typeface="Museo 300" charset="0"/>
                <a:cs typeface="Museo 300" charset="0"/>
              </a:rPr>
              <a:t> </a:t>
            </a:r>
            <a:r>
              <a:rPr lang="en-US" altLang="zh-CN" sz="1200" dirty="0">
                <a:solidFill>
                  <a:srgbClr val="231F20"/>
                </a:solidFill>
                <a:latin typeface="Museo 300" charset="0"/>
                <a:ea typeface="Museo 300" charset="0"/>
                <a:cs typeface="Museo 300" charset="0"/>
              </a:rPr>
              <a:t>Schools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7774" y="2017322"/>
            <a:ext cx="4545499" cy="25818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24233" y="1192646"/>
            <a:ext cx="6895534" cy="37959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 defTabSz="605136">
              <a:lnSpc>
                <a:spcPts val="2648"/>
              </a:lnSpc>
              <a:tabLst>
                <a:tab pos="504279" algn="l"/>
              </a:tabLst>
            </a:pPr>
            <a:r>
              <a:rPr lang="en-US" altLang="zh-CN" sz="4000" dirty="0">
                <a:solidFill>
                  <a:prstClr val="black"/>
                </a:solidFill>
                <a:latin typeface="Museo 700" charset="0"/>
                <a:ea typeface="Museo 700" charset="0"/>
                <a:cs typeface="Museo 700" charset="0"/>
              </a:rPr>
              <a:t>	</a:t>
            </a:r>
            <a:r>
              <a:rPr lang="en-US" altLang="zh-CN" sz="4000" b="1" dirty="0">
                <a:solidFill>
                  <a:srgbClr val="CC9900"/>
                </a:solidFill>
                <a:latin typeface="Times New Roman" panose="02020603050405020304" pitchFamily="18" charset="0"/>
                <a:ea typeface="Museo 700" charset="0"/>
                <a:cs typeface="Times New Roman" panose="02020603050405020304" pitchFamily="18" charset="0"/>
              </a:rPr>
              <a:t>What is a Community School?</a:t>
            </a:r>
          </a:p>
        </p:txBody>
      </p:sp>
    </p:spTree>
    <p:extLst>
      <p:ext uri="{BB962C8B-B14F-4D97-AF65-F5344CB8AC3E}">
        <p14:creationId xmlns:p14="http://schemas.microsoft.com/office/powerpoint/2010/main" val="3508760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45" y="669559"/>
            <a:ext cx="8229600" cy="1109820"/>
          </a:xfrm>
        </p:spPr>
        <p:txBody>
          <a:bodyPr anchor="t" anchorCtr="0">
            <a:normAutofit fontScale="90000"/>
          </a:bodyPr>
          <a:lstStyle/>
          <a:p>
            <a:pPr algn="ctr"/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Comic Sans MS" pitchFamily="66" charset="0"/>
              </a:rPr>
            </a:b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203" y="346117"/>
            <a:ext cx="83058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 ELLIS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Director, UCF Center for Community Schools 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Amy.Ellis@ucf.edu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407-823-2723</a:t>
            </a:r>
          </a:p>
          <a:p>
            <a:pPr algn="ctr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JARVIS WHEELER 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Director, Community Partnership Schools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Home Society of Florida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Jarvis.Wheeler@chsfl.org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PFEIFFER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 President, Governmental Relations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Home Society of Florida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Summer.Pfeiffer@chsfl.org 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UCF CENTER FOR COMMUNITY SCHOOLS WEBSITE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https://www.cohpa.ucf.edu/communityschools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HOME SOCIETY OF FLORIDA WEBSITE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https://www.chsfl.org/services/community-partnership-schools/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algn="ctr"/>
            <a:endParaRPr lang="en-US" sz="1600" b="1" dirty="0">
              <a:solidFill>
                <a:srgbClr val="CC9900"/>
              </a:solidFill>
              <a:latin typeface="Century" panose="02040604050505020304" pitchFamily="18" charset="0"/>
            </a:endParaRPr>
          </a:p>
          <a:p>
            <a:pPr algn="ctr"/>
            <a:endParaRPr lang="en-US" sz="1600" b="1" dirty="0">
              <a:solidFill>
                <a:srgbClr val="CC9900"/>
              </a:solidFill>
              <a:latin typeface="Century" panose="02040604050505020304" pitchFamily="18" charset="0"/>
            </a:endParaRPr>
          </a:p>
          <a:p>
            <a:pPr algn="ctr"/>
            <a:endParaRPr lang="en-US" sz="1600" b="1" dirty="0">
              <a:solidFill>
                <a:srgbClr val="CC9900"/>
              </a:solidFill>
              <a:latin typeface="Century" panose="02040604050505020304" pitchFamily="18" charset="0"/>
            </a:endParaRPr>
          </a:p>
          <a:p>
            <a:pPr algn="ctr"/>
            <a:endParaRPr lang="en-US" sz="1600" dirty="0">
              <a:solidFill>
                <a:srgbClr val="CC990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Picture 2" descr="CHS_Logo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47" y="2466578"/>
            <a:ext cx="1158685" cy="65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27" y="1266417"/>
            <a:ext cx="1050526" cy="1025924"/>
          </a:xfrm>
          <a:prstGeom prst="rect">
            <a:avLst/>
          </a:prstGeom>
        </p:spPr>
      </p:pic>
      <p:pic>
        <p:nvPicPr>
          <p:cNvPr id="7" name="Picture 2" descr="CHS_Logo_New">
            <a:extLst>
              <a:ext uri="{FF2B5EF4-FFF2-40B4-BE49-F238E27FC236}">
                <a16:creationId xmlns:a16="http://schemas.microsoft.com/office/drawing/2014/main" id="{E1567AD0-9D36-4D06-B73C-02C039BC0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7" y="3677056"/>
            <a:ext cx="1158685" cy="65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75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/>
          <a:srcRect l="24728" r="21818" b="24449"/>
          <a:stretch/>
        </p:blipFill>
        <p:spPr bwMode="auto">
          <a:xfrm>
            <a:off x="2340866" y="1454403"/>
            <a:ext cx="4445667" cy="39588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264" y="694947"/>
            <a:ext cx="8766048" cy="55912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4000" b="1" dirty="0">
                <a:solidFill>
                  <a:srgbClr val="CC9900"/>
                </a:solidFill>
                <a:latin typeface="Times New Roman" panose="02020603050405020304" pitchFamily="18" charset="0"/>
                <a:ea typeface="Museo 700" charset="0"/>
                <a:cs typeface="Times New Roman" panose="02020603050405020304" pitchFamily="18" charset="0"/>
              </a:rPr>
              <a:t>Why Community Schools?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1760" y="5613582"/>
            <a:ext cx="38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“Could someone help me with these? I’m late for math class.”</a:t>
            </a:r>
          </a:p>
        </p:txBody>
      </p:sp>
    </p:spTree>
    <p:extLst>
      <p:ext uri="{BB962C8B-B14F-4D97-AF65-F5344CB8AC3E}">
        <p14:creationId xmlns:p14="http://schemas.microsoft.com/office/powerpoint/2010/main" val="27654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191042" y="214241"/>
            <a:ext cx="724893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School Mental Models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 “Full-Service” or “Extended-Service” Schools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idx="1"/>
          </p:nvPr>
        </p:nvSpPr>
        <p:spPr>
          <a:xfrm>
            <a:off x="350069" y="1328061"/>
            <a:ext cx="7354957" cy="5466569"/>
          </a:xfrm>
          <a:noFill/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Communities in Schools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– A national network of independent 501c3 organizations.  Bridge between school and business, faith, and nonprofit entities. Provide a range of services in school setting.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Harlem Children’s Zone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A nonprofit serving poverty stricken children living in Harlem, NY.  This federal Promise Zone program is intended to be used as a replicate model in other distressed neighborhoods. 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Assisted Community Schools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Located at the Netter Center at University of Pennsylvania.  Employs resources of the university in a number of neighborhood schools located near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UPenn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 Engages K-16 in real-world community problem-solving opportunities.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Beacon Schools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Utilizes school space to provide a wide variety of activities for students and the larger community.   Community organizations partner with school administrators and others to develop programs to meet the community’s needs.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the 21</a:t>
            </a:r>
            <a:r>
              <a:rPr lang="en-US" sz="1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Incorporates child care and family support services into schools.  The overall goal is to promote the optimal growth and development of children.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Strive Partnership (Cincinnati)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Supports the success of every child from cradle to career.  Approach includes a data-driven model and measures critical developmental milestones in a child’s growth.  Partners include schools, nonprofits, local government, business leaders, and local colleges and universities. 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Aid Society (CAS) of New York Community Schools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–The Children’s Aid Society of NY joined in partnership with NY Public Schools in 1989 to develop a comprehensive approach to addressing pressing needs of children and families.  A community school was developed in Washington Heights as the focal point in the community to which children and parents turn for a wide range of supports and services.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5" y="171261"/>
            <a:ext cx="1406769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8787" y="1164435"/>
            <a:ext cx="3828000" cy="3574676"/>
          </a:xfrm>
          <a:prstGeom prst="rect">
            <a:avLst/>
          </a:prstGeom>
          <a:noFill/>
        </p:spPr>
      </p:pic>
      <p:sp>
        <p:nvSpPr>
          <p:cNvPr id="8" name="Freeform 3"/>
          <p:cNvSpPr/>
          <p:nvPr/>
        </p:nvSpPr>
        <p:spPr>
          <a:xfrm>
            <a:off x="569420" y="1266715"/>
            <a:ext cx="532037" cy="516389"/>
          </a:xfrm>
          <a:custGeom>
            <a:avLst/>
            <a:gdLst>
              <a:gd name="connsiteX0" fmla="*/ 292620 w 585241"/>
              <a:gd name="connsiteY0" fmla="*/ 0 h 585241"/>
              <a:gd name="connsiteX1" fmla="*/ 219468 w 585241"/>
              <a:gd name="connsiteY1" fmla="*/ 217639 h 585241"/>
              <a:gd name="connsiteX2" fmla="*/ 0 w 585241"/>
              <a:gd name="connsiteY2" fmla="*/ 223545 h 585241"/>
              <a:gd name="connsiteX3" fmla="*/ 174256 w 585241"/>
              <a:gd name="connsiteY3" fmla="*/ 363943 h 585241"/>
              <a:gd name="connsiteX4" fmla="*/ 111772 w 585241"/>
              <a:gd name="connsiteY4" fmla="*/ 585241 h 585241"/>
              <a:gd name="connsiteX5" fmla="*/ 292620 w 585241"/>
              <a:gd name="connsiteY5" fmla="*/ 454367 h 585241"/>
              <a:gd name="connsiteX6" fmla="*/ 473468 w 585241"/>
              <a:gd name="connsiteY6" fmla="*/ 585241 h 585241"/>
              <a:gd name="connsiteX7" fmla="*/ 410984 w 585241"/>
              <a:gd name="connsiteY7" fmla="*/ 363943 h 585241"/>
              <a:gd name="connsiteX8" fmla="*/ 585241 w 585241"/>
              <a:gd name="connsiteY8" fmla="*/ 223545 h 585241"/>
              <a:gd name="connsiteX9" fmla="*/ 365772 w 585241"/>
              <a:gd name="connsiteY9" fmla="*/ 217639 h 585241"/>
              <a:gd name="connsiteX10" fmla="*/ 292620 w 585241"/>
              <a:gd name="connsiteY10" fmla="*/ 0 h 585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85241" h="585241">
                <a:moveTo>
                  <a:pt x="292620" y="0"/>
                </a:moveTo>
                <a:lnTo>
                  <a:pt x="219468" y="217639"/>
                </a:lnTo>
                <a:lnTo>
                  <a:pt x="0" y="223545"/>
                </a:lnTo>
                <a:lnTo>
                  <a:pt x="174256" y="363943"/>
                </a:lnTo>
                <a:lnTo>
                  <a:pt x="111772" y="585241"/>
                </a:lnTo>
                <a:lnTo>
                  <a:pt x="292620" y="454367"/>
                </a:lnTo>
                <a:lnTo>
                  <a:pt x="473468" y="585241"/>
                </a:lnTo>
                <a:lnTo>
                  <a:pt x="410984" y="363943"/>
                </a:lnTo>
                <a:lnTo>
                  <a:pt x="585241" y="223545"/>
                </a:lnTo>
                <a:lnTo>
                  <a:pt x="365772" y="217639"/>
                </a:lnTo>
                <a:lnTo>
                  <a:pt x="292620" y="0"/>
                </a:lnTo>
              </a:path>
            </a:pathLst>
          </a:custGeom>
          <a:solidFill>
            <a:srgbClr val="FDB6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51181" y="1866677"/>
            <a:ext cx="532037" cy="516389"/>
          </a:xfrm>
          <a:custGeom>
            <a:avLst/>
            <a:gdLst>
              <a:gd name="connsiteX0" fmla="*/ 292620 w 585241"/>
              <a:gd name="connsiteY0" fmla="*/ 0 h 585241"/>
              <a:gd name="connsiteX1" fmla="*/ 219468 w 585241"/>
              <a:gd name="connsiteY1" fmla="*/ 217639 h 585241"/>
              <a:gd name="connsiteX2" fmla="*/ 0 w 585241"/>
              <a:gd name="connsiteY2" fmla="*/ 223545 h 585241"/>
              <a:gd name="connsiteX3" fmla="*/ 174256 w 585241"/>
              <a:gd name="connsiteY3" fmla="*/ 363943 h 585241"/>
              <a:gd name="connsiteX4" fmla="*/ 111772 w 585241"/>
              <a:gd name="connsiteY4" fmla="*/ 585241 h 585241"/>
              <a:gd name="connsiteX5" fmla="*/ 292620 w 585241"/>
              <a:gd name="connsiteY5" fmla="*/ 454367 h 585241"/>
              <a:gd name="connsiteX6" fmla="*/ 473468 w 585241"/>
              <a:gd name="connsiteY6" fmla="*/ 585241 h 585241"/>
              <a:gd name="connsiteX7" fmla="*/ 410984 w 585241"/>
              <a:gd name="connsiteY7" fmla="*/ 363943 h 585241"/>
              <a:gd name="connsiteX8" fmla="*/ 585241 w 585241"/>
              <a:gd name="connsiteY8" fmla="*/ 223545 h 585241"/>
              <a:gd name="connsiteX9" fmla="*/ 365772 w 585241"/>
              <a:gd name="connsiteY9" fmla="*/ 217639 h 585241"/>
              <a:gd name="connsiteX10" fmla="*/ 292620 w 585241"/>
              <a:gd name="connsiteY10" fmla="*/ 0 h 585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85241" h="585241">
                <a:moveTo>
                  <a:pt x="292620" y="0"/>
                </a:moveTo>
                <a:lnTo>
                  <a:pt x="219468" y="217639"/>
                </a:lnTo>
                <a:lnTo>
                  <a:pt x="0" y="223545"/>
                </a:lnTo>
                <a:lnTo>
                  <a:pt x="174256" y="363943"/>
                </a:lnTo>
                <a:lnTo>
                  <a:pt x="111772" y="585241"/>
                </a:lnTo>
                <a:lnTo>
                  <a:pt x="292620" y="454367"/>
                </a:lnTo>
                <a:lnTo>
                  <a:pt x="473468" y="585241"/>
                </a:lnTo>
                <a:lnTo>
                  <a:pt x="410984" y="363943"/>
                </a:lnTo>
                <a:lnTo>
                  <a:pt x="585241" y="223545"/>
                </a:lnTo>
                <a:lnTo>
                  <a:pt x="365772" y="217639"/>
                </a:lnTo>
                <a:lnTo>
                  <a:pt x="292620" y="0"/>
                </a:lnTo>
              </a:path>
            </a:pathLst>
          </a:custGeom>
          <a:solidFill>
            <a:srgbClr val="BE161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59955" y="3475122"/>
            <a:ext cx="532037" cy="516389"/>
          </a:xfrm>
          <a:custGeom>
            <a:avLst/>
            <a:gdLst>
              <a:gd name="connsiteX0" fmla="*/ 292620 w 585241"/>
              <a:gd name="connsiteY0" fmla="*/ 0 h 585241"/>
              <a:gd name="connsiteX1" fmla="*/ 219468 w 585241"/>
              <a:gd name="connsiteY1" fmla="*/ 217640 h 585241"/>
              <a:gd name="connsiteX2" fmla="*/ 0 w 585241"/>
              <a:gd name="connsiteY2" fmla="*/ 223545 h 585241"/>
              <a:gd name="connsiteX3" fmla="*/ 174256 w 585241"/>
              <a:gd name="connsiteY3" fmla="*/ 363944 h 585241"/>
              <a:gd name="connsiteX4" fmla="*/ 111772 w 585241"/>
              <a:gd name="connsiteY4" fmla="*/ 585241 h 585241"/>
              <a:gd name="connsiteX5" fmla="*/ 292620 w 585241"/>
              <a:gd name="connsiteY5" fmla="*/ 454368 h 585241"/>
              <a:gd name="connsiteX6" fmla="*/ 473468 w 585241"/>
              <a:gd name="connsiteY6" fmla="*/ 585241 h 585241"/>
              <a:gd name="connsiteX7" fmla="*/ 410984 w 585241"/>
              <a:gd name="connsiteY7" fmla="*/ 363944 h 585241"/>
              <a:gd name="connsiteX8" fmla="*/ 585241 w 585241"/>
              <a:gd name="connsiteY8" fmla="*/ 223545 h 585241"/>
              <a:gd name="connsiteX9" fmla="*/ 365772 w 585241"/>
              <a:gd name="connsiteY9" fmla="*/ 217640 h 585241"/>
              <a:gd name="connsiteX10" fmla="*/ 292620 w 585241"/>
              <a:gd name="connsiteY10" fmla="*/ 0 h 585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85241" h="585241">
                <a:moveTo>
                  <a:pt x="292620" y="0"/>
                </a:moveTo>
                <a:lnTo>
                  <a:pt x="219468" y="217640"/>
                </a:lnTo>
                <a:lnTo>
                  <a:pt x="0" y="223545"/>
                </a:lnTo>
                <a:lnTo>
                  <a:pt x="174256" y="363944"/>
                </a:lnTo>
                <a:lnTo>
                  <a:pt x="111772" y="585241"/>
                </a:lnTo>
                <a:lnTo>
                  <a:pt x="292620" y="454368"/>
                </a:lnTo>
                <a:lnTo>
                  <a:pt x="473468" y="585241"/>
                </a:lnTo>
                <a:lnTo>
                  <a:pt x="410984" y="363944"/>
                </a:lnTo>
                <a:lnTo>
                  <a:pt x="585241" y="223545"/>
                </a:lnTo>
                <a:lnTo>
                  <a:pt x="365772" y="217640"/>
                </a:lnTo>
                <a:lnTo>
                  <a:pt x="292620" y="0"/>
                </a:lnTo>
              </a:path>
            </a:pathLst>
          </a:custGeom>
          <a:solidFill>
            <a:srgbClr val="CF68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505929" y="2636967"/>
            <a:ext cx="532037" cy="516389"/>
          </a:xfrm>
          <a:custGeom>
            <a:avLst/>
            <a:gdLst>
              <a:gd name="connsiteX0" fmla="*/ 292620 w 585241"/>
              <a:gd name="connsiteY0" fmla="*/ 0 h 585241"/>
              <a:gd name="connsiteX1" fmla="*/ 219468 w 585241"/>
              <a:gd name="connsiteY1" fmla="*/ 217639 h 585241"/>
              <a:gd name="connsiteX2" fmla="*/ 0 w 585241"/>
              <a:gd name="connsiteY2" fmla="*/ 223545 h 585241"/>
              <a:gd name="connsiteX3" fmla="*/ 174256 w 585241"/>
              <a:gd name="connsiteY3" fmla="*/ 363943 h 585241"/>
              <a:gd name="connsiteX4" fmla="*/ 111772 w 585241"/>
              <a:gd name="connsiteY4" fmla="*/ 585241 h 585241"/>
              <a:gd name="connsiteX5" fmla="*/ 292620 w 585241"/>
              <a:gd name="connsiteY5" fmla="*/ 454367 h 585241"/>
              <a:gd name="connsiteX6" fmla="*/ 473468 w 585241"/>
              <a:gd name="connsiteY6" fmla="*/ 585241 h 585241"/>
              <a:gd name="connsiteX7" fmla="*/ 410984 w 585241"/>
              <a:gd name="connsiteY7" fmla="*/ 363943 h 585241"/>
              <a:gd name="connsiteX8" fmla="*/ 585241 w 585241"/>
              <a:gd name="connsiteY8" fmla="*/ 223545 h 585241"/>
              <a:gd name="connsiteX9" fmla="*/ 365772 w 585241"/>
              <a:gd name="connsiteY9" fmla="*/ 217639 h 585241"/>
              <a:gd name="connsiteX10" fmla="*/ 292620 w 585241"/>
              <a:gd name="connsiteY10" fmla="*/ 0 h 585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85241" h="585241">
                <a:moveTo>
                  <a:pt x="292620" y="0"/>
                </a:moveTo>
                <a:lnTo>
                  <a:pt x="219468" y="217639"/>
                </a:lnTo>
                <a:lnTo>
                  <a:pt x="0" y="223545"/>
                </a:lnTo>
                <a:lnTo>
                  <a:pt x="174256" y="363943"/>
                </a:lnTo>
                <a:lnTo>
                  <a:pt x="111772" y="585241"/>
                </a:lnTo>
                <a:lnTo>
                  <a:pt x="292620" y="454367"/>
                </a:lnTo>
                <a:lnTo>
                  <a:pt x="473468" y="585241"/>
                </a:lnTo>
                <a:lnTo>
                  <a:pt x="410984" y="363943"/>
                </a:lnTo>
                <a:lnTo>
                  <a:pt x="585241" y="223545"/>
                </a:lnTo>
                <a:lnTo>
                  <a:pt x="365772" y="217639"/>
                </a:lnTo>
                <a:lnTo>
                  <a:pt x="292620" y="0"/>
                </a:lnTo>
              </a:path>
            </a:pathLst>
          </a:custGeom>
          <a:solidFill>
            <a:srgbClr val="FDB6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012111" y="1233098"/>
            <a:ext cx="532037" cy="516389"/>
          </a:xfrm>
          <a:custGeom>
            <a:avLst/>
            <a:gdLst>
              <a:gd name="connsiteX0" fmla="*/ 292620 w 585241"/>
              <a:gd name="connsiteY0" fmla="*/ 0 h 585241"/>
              <a:gd name="connsiteX1" fmla="*/ 219468 w 585241"/>
              <a:gd name="connsiteY1" fmla="*/ 217639 h 585241"/>
              <a:gd name="connsiteX2" fmla="*/ 0 w 585241"/>
              <a:gd name="connsiteY2" fmla="*/ 223545 h 585241"/>
              <a:gd name="connsiteX3" fmla="*/ 174256 w 585241"/>
              <a:gd name="connsiteY3" fmla="*/ 363943 h 585241"/>
              <a:gd name="connsiteX4" fmla="*/ 111772 w 585241"/>
              <a:gd name="connsiteY4" fmla="*/ 585241 h 585241"/>
              <a:gd name="connsiteX5" fmla="*/ 292620 w 585241"/>
              <a:gd name="connsiteY5" fmla="*/ 454367 h 585241"/>
              <a:gd name="connsiteX6" fmla="*/ 473468 w 585241"/>
              <a:gd name="connsiteY6" fmla="*/ 585241 h 585241"/>
              <a:gd name="connsiteX7" fmla="*/ 410984 w 585241"/>
              <a:gd name="connsiteY7" fmla="*/ 363943 h 585241"/>
              <a:gd name="connsiteX8" fmla="*/ 585241 w 585241"/>
              <a:gd name="connsiteY8" fmla="*/ 223545 h 585241"/>
              <a:gd name="connsiteX9" fmla="*/ 365772 w 585241"/>
              <a:gd name="connsiteY9" fmla="*/ 217639 h 585241"/>
              <a:gd name="connsiteX10" fmla="*/ 292620 w 585241"/>
              <a:gd name="connsiteY10" fmla="*/ 0 h 585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85241" h="585241">
                <a:moveTo>
                  <a:pt x="292620" y="0"/>
                </a:moveTo>
                <a:lnTo>
                  <a:pt x="219468" y="217639"/>
                </a:lnTo>
                <a:lnTo>
                  <a:pt x="0" y="223545"/>
                </a:lnTo>
                <a:lnTo>
                  <a:pt x="174256" y="363943"/>
                </a:lnTo>
                <a:lnTo>
                  <a:pt x="111772" y="585241"/>
                </a:lnTo>
                <a:lnTo>
                  <a:pt x="292620" y="454367"/>
                </a:lnTo>
                <a:lnTo>
                  <a:pt x="473468" y="585241"/>
                </a:lnTo>
                <a:lnTo>
                  <a:pt x="410984" y="363943"/>
                </a:lnTo>
                <a:lnTo>
                  <a:pt x="585241" y="223545"/>
                </a:lnTo>
                <a:lnTo>
                  <a:pt x="365772" y="217639"/>
                </a:lnTo>
                <a:lnTo>
                  <a:pt x="292620" y="0"/>
                </a:lnTo>
              </a:path>
            </a:pathLst>
          </a:custGeom>
          <a:solidFill>
            <a:srgbClr val="BE161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019634" y="2891118"/>
            <a:ext cx="532037" cy="516389"/>
          </a:xfrm>
          <a:custGeom>
            <a:avLst/>
            <a:gdLst>
              <a:gd name="connsiteX0" fmla="*/ 292620 w 585241"/>
              <a:gd name="connsiteY0" fmla="*/ 0 h 585241"/>
              <a:gd name="connsiteX1" fmla="*/ 219468 w 585241"/>
              <a:gd name="connsiteY1" fmla="*/ 217639 h 585241"/>
              <a:gd name="connsiteX2" fmla="*/ 0 w 585241"/>
              <a:gd name="connsiteY2" fmla="*/ 223545 h 585241"/>
              <a:gd name="connsiteX3" fmla="*/ 174256 w 585241"/>
              <a:gd name="connsiteY3" fmla="*/ 363944 h 585241"/>
              <a:gd name="connsiteX4" fmla="*/ 111772 w 585241"/>
              <a:gd name="connsiteY4" fmla="*/ 585241 h 585241"/>
              <a:gd name="connsiteX5" fmla="*/ 292620 w 585241"/>
              <a:gd name="connsiteY5" fmla="*/ 454368 h 585241"/>
              <a:gd name="connsiteX6" fmla="*/ 473468 w 585241"/>
              <a:gd name="connsiteY6" fmla="*/ 585241 h 585241"/>
              <a:gd name="connsiteX7" fmla="*/ 410984 w 585241"/>
              <a:gd name="connsiteY7" fmla="*/ 363944 h 585241"/>
              <a:gd name="connsiteX8" fmla="*/ 585241 w 585241"/>
              <a:gd name="connsiteY8" fmla="*/ 223545 h 585241"/>
              <a:gd name="connsiteX9" fmla="*/ 365772 w 585241"/>
              <a:gd name="connsiteY9" fmla="*/ 217639 h 585241"/>
              <a:gd name="connsiteX10" fmla="*/ 292620 w 585241"/>
              <a:gd name="connsiteY10" fmla="*/ 0 h 585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85241" h="585241">
                <a:moveTo>
                  <a:pt x="292620" y="0"/>
                </a:moveTo>
                <a:lnTo>
                  <a:pt x="219468" y="217639"/>
                </a:lnTo>
                <a:lnTo>
                  <a:pt x="0" y="223545"/>
                </a:lnTo>
                <a:lnTo>
                  <a:pt x="174256" y="363944"/>
                </a:lnTo>
                <a:lnTo>
                  <a:pt x="111772" y="585241"/>
                </a:lnTo>
                <a:lnTo>
                  <a:pt x="292620" y="454368"/>
                </a:lnTo>
                <a:lnTo>
                  <a:pt x="473468" y="585241"/>
                </a:lnTo>
                <a:lnTo>
                  <a:pt x="410984" y="363944"/>
                </a:lnTo>
                <a:lnTo>
                  <a:pt x="585241" y="223545"/>
                </a:lnTo>
                <a:lnTo>
                  <a:pt x="365772" y="217639"/>
                </a:lnTo>
                <a:lnTo>
                  <a:pt x="292620" y="0"/>
                </a:lnTo>
              </a:path>
            </a:pathLst>
          </a:custGeom>
          <a:solidFill>
            <a:srgbClr val="BE161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239922" y="2056057"/>
            <a:ext cx="532037" cy="516389"/>
          </a:xfrm>
          <a:custGeom>
            <a:avLst/>
            <a:gdLst>
              <a:gd name="connsiteX0" fmla="*/ 292620 w 585241"/>
              <a:gd name="connsiteY0" fmla="*/ 0 h 585241"/>
              <a:gd name="connsiteX1" fmla="*/ 219468 w 585241"/>
              <a:gd name="connsiteY1" fmla="*/ 217639 h 585241"/>
              <a:gd name="connsiteX2" fmla="*/ 0 w 585241"/>
              <a:gd name="connsiteY2" fmla="*/ 223545 h 585241"/>
              <a:gd name="connsiteX3" fmla="*/ 174256 w 585241"/>
              <a:gd name="connsiteY3" fmla="*/ 363943 h 585241"/>
              <a:gd name="connsiteX4" fmla="*/ 111773 w 585241"/>
              <a:gd name="connsiteY4" fmla="*/ 585241 h 585241"/>
              <a:gd name="connsiteX5" fmla="*/ 292620 w 585241"/>
              <a:gd name="connsiteY5" fmla="*/ 454367 h 585241"/>
              <a:gd name="connsiteX6" fmla="*/ 473468 w 585241"/>
              <a:gd name="connsiteY6" fmla="*/ 585241 h 585241"/>
              <a:gd name="connsiteX7" fmla="*/ 410985 w 585241"/>
              <a:gd name="connsiteY7" fmla="*/ 363943 h 585241"/>
              <a:gd name="connsiteX8" fmla="*/ 585241 w 585241"/>
              <a:gd name="connsiteY8" fmla="*/ 223545 h 585241"/>
              <a:gd name="connsiteX9" fmla="*/ 365773 w 585241"/>
              <a:gd name="connsiteY9" fmla="*/ 217639 h 585241"/>
              <a:gd name="connsiteX10" fmla="*/ 292620 w 585241"/>
              <a:gd name="connsiteY10" fmla="*/ 0 h 585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85241" h="585241">
                <a:moveTo>
                  <a:pt x="292620" y="0"/>
                </a:moveTo>
                <a:lnTo>
                  <a:pt x="219468" y="217639"/>
                </a:lnTo>
                <a:lnTo>
                  <a:pt x="0" y="223545"/>
                </a:lnTo>
                <a:lnTo>
                  <a:pt x="174256" y="363943"/>
                </a:lnTo>
                <a:lnTo>
                  <a:pt x="111773" y="585241"/>
                </a:lnTo>
                <a:lnTo>
                  <a:pt x="292620" y="454367"/>
                </a:lnTo>
                <a:lnTo>
                  <a:pt x="473468" y="585241"/>
                </a:lnTo>
                <a:lnTo>
                  <a:pt x="410985" y="363943"/>
                </a:lnTo>
                <a:lnTo>
                  <a:pt x="585241" y="223545"/>
                </a:lnTo>
                <a:lnTo>
                  <a:pt x="365773" y="217639"/>
                </a:lnTo>
                <a:lnTo>
                  <a:pt x="292620" y="0"/>
                </a:lnTo>
              </a:path>
            </a:pathLst>
          </a:custGeom>
          <a:solidFill>
            <a:srgbClr val="BE161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7971442" y="2346512"/>
            <a:ext cx="532037" cy="516389"/>
          </a:xfrm>
          <a:custGeom>
            <a:avLst/>
            <a:gdLst>
              <a:gd name="connsiteX0" fmla="*/ 292620 w 585241"/>
              <a:gd name="connsiteY0" fmla="*/ 0 h 585241"/>
              <a:gd name="connsiteX1" fmla="*/ 219468 w 585241"/>
              <a:gd name="connsiteY1" fmla="*/ 217640 h 585241"/>
              <a:gd name="connsiteX2" fmla="*/ 0 w 585241"/>
              <a:gd name="connsiteY2" fmla="*/ 223545 h 585241"/>
              <a:gd name="connsiteX3" fmla="*/ 174256 w 585241"/>
              <a:gd name="connsiteY3" fmla="*/ 363944 h 585241"/>
              <a:gd name="connsiteX4" fmla="*/ 111772 w 585241"/>
              <a:gd name="connsiteY4" fmla="*/ 585241 h 585241"/>
              <a:gd name="connsiteX5" fmla="*/ 292620 w 585241"/>
              <a:gd name="connsiteY5" fmla="*/ 454368 h 585241"/>
              <a:gd name="connsiteX6" fmla="*/ 473468 w 585241"/>
              <a:gd name="connsiteY6" fmla="*/ 585241 h 585241"/>
              <a:gd name="connsiteX7" fmla="*/ 410984 w 585241"/>
              <a:gd name="connsiteY7" fmla="*/ 363944 h 585241"/>
              <a:gd name="connsiteX8" fmla="*/ 585241 w 585241"/>
              <a:gd name="connsiteY8" fmla="*/ 223545 h 585241"/>
              <a:gd name="connsiteX9" fmla="*/ 365772 w 585241"/>
              <a:gd name="connsiteY9" fmla="*/ 217640 h 585241"/>
              <a:gd name="connsiteX10" fmla="*/ 292620 w 585241"/>
              <a:gd name="connsiteY10" fmla="*/ 0 h 585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85241" h="585241">
                <a:moveTo>
                  <a:pt x="292620" y="0"/>
                </a:moveTo>
                <a:lnTo>
                  <a:pt x="219468" y="217640"/>
                </a:lnTo>
                <a:lnTo>
                  <a:pt x="0" y="223545"/>
                </a:lnTo>
                <a:lnTo>
                  <a:pt x="174256" y="363944"/>
                </a:lnTo>
                <a:lnTo>
                  <a:pt x="111772" y="585241"/>
                </a:lnTo>
                <a:lnTo>
                  <a:pt x="292620" y="454368"/>
                </a:lnTo>
                <a:lnTo>
                  <a:pt x="473468" y="585241"/>
                </a:lnTo>
                <a:lnTo>
                  <a:pt x="410984" y="363944"/>
                </a:lnTo>
                <a:lnTo>
                  <a:pt x="585241" y="223545"/>
                </a:lnTo>
                <a:lnTo>
                  <a:pt x="365772" y="217640"/>
                </a:lnTo>
                <a:lnTo>
                  <a:pt x="292620" y="0"/>
                </a:lnTo>
              </a:path>
            </a:pathLst>
          </a:custGeom>
          <a:solidFill>
            <a:srgbClr val="BE161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7547953" y="1365774"/>
            <a:ext cx="505436" cy="490571"/>
          </a:xfrm>
          <a:custGeom>
            <a:avLst/>
            <a:gdLst>
              <a:gd name="connsiteX0" fmla="*/ 277990 w 555980"/>
              <a:gd name="connsiteY0" fmla="*/ 0 h 555980"/>
              <a:gd name="connsiteX1" fmla="*/ 208495 w 555980"/>
              <a:gd name="connsiteY1" fmla="*/ 206755 h 555980"/>
              <a:gd name="connsiteX2" fmla="*/ 0 w 555980"/>
              <a:gd name="connsiteY2" fmla="*/ 212369 h 555980"/>
              <a:gd name="connsiteX3" fmla="*/ 165544 w 555980"/>
              <a:gd name="connsiteY3" fmla="*/ 345757 h 555980"/>
              <a:gd name="connsiteX4" fmla="*/ 106184 w 555980"/>
              <a:gd name="connsiteY4" fmla="*/ 555980 h 555980"/>
              <a:gd name="connsiteX5" fmla="*/ 277990 w 555980"/>
              <a:gd name="connsiteY5" fmla="*/ 431660 h 555980"/>
              <a:gd name="connsiteX6" fmla="*/ 449795 w 555980"/>
              <a:gd name="connsiteY6" fmla="*/ 555980 h 555980"/>
              <a:gd name="connsiteX7" fmla="*/ 390435 w 555980"/>
              <a:gd name="connsiteY7" fmla="*/ 345757 h 555980"/>
              <a:gd name="connsiteX8" fmla="*/ 555980 w 555980"/>
              <a:gd name="connsiteY8" fmla="*/ 212369 h 555980"/>
              <a:gd name="connsiteX9" fmla="*/ 347485 w 555980"/>
              <a:gd name="connsiteY9" fmla="*/ 206755 h 555980"/>
              <a:gd name="connsiteX10" fmla="*/ 277990 w 555980"/>
              <a:gd name="connsiteY10" fmla="*/ 0 h 555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55980" h="555980">
                <a:moveTo>
                  <a:pt x="277990" y="0"/>
                </a:moveTo>
                <a:lnTo>
                  <a:pt x="208495" y="206755"/>
                </a:lnTo>
                <a:lnTo>
                  <a:pt x="0" y="212369"/>
                </a:lnTo>
                <a:lnTo>
                  <a:pt x="165544" y="345757"/>
                </a:lnTo>
                <a:lnTo>
                  <a:pt x="106184" y="555980"/>
                </a:lnTo>
                <a:lnTo>
                  <a:pt x="277990" y="431660"/>
                </a:lnTo>
                <a:lnTo>
                  <a:pt x="449795" y="555980"/>
                </a:lnTo>
                <a:lnTo>
                  <a:pt x="390435" y="345757"/>
                </a:lnTo>
                <a:lnTo>
                  <a:pt x="555980" y="212369"/>
                </a:lnTo>
                <a:lnTo>
                  <a:pt x="347485" y="206755"/>
                </a:lnTo>
                <a:lnTo>
                  <a:pt x="277990" y="0"/>
                </a:lnTo>
              </a:path>
            </a:pathLst>
          </a:custGeom>
          <a:solidFill>
            <a:srgbClr val="BE161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084452" y="1394461"/>
            <a:ext cx="532037" cy="516389"/>
          </a:xfrm>
          <a:custGeom>
            <a:avLst/>
            <a:gdLst>
              <a:gd name="connsiteX0" fmla="*/ 292620 w 585241"/>
              <a:gd name="connsiteY0" fmla="*/ 0 h 585241"/>
              <a:gd name="connsiteX1" fmla="*/ 219468 w 585241"/>
              <a:gd name="connsiteY1" fmla="*/ 217639 h 585241"/>
              <a:gd name="connsiteX2" fmla="*/ 0 w 585241"/>
              <a:gd name="connsiteY2" fmla="*/ 223545 h 585241"/>
              <a:gd name="connsiteX3" fmla="*/ 174256 w 585241"/>
              <a:gd name="connsiteY3" fmla="*/ 363943 h 585241"/>
              <a:gd name="connsiteX4" fmla="*/ 111772 w 585241"/>
              <a:gd name="connsiteY4" fmla="*/ 585241 h 585241"/>
              <a:gd name="connsiteX5" fmla="*/ 292620 w 585241"/>
              <a:gd name="connsiteY5" fmla="*/ 454367 h 585241"/>
              <a:gd name="connsiteX6" fmla="*/ 473468 w 585241"/>
              <a:gd name="connsiteY6" fmla="*/ 585241 h 585241"/>
              <a:gd name="connsiteX7" fmla="*/ 410984 w 585241"/>
              <a:gd name="connsiteY7" fmla="*/ 363943 h 585241"/>
              <a:gd name="connsiteX8" fmla="*/ 585241 w 585241"/>
              <a:gd name="connsiteY8" fmla="*/ 223545 h 585241"/>
              <a:gd name="connsiteX9" fmla="*/ 365772 w 585241"/>
              <a:gd name="connsiteY9" fmla="*/ 217639 h 585241"/>
              <a:gd name="connsiteX10" fmla="*/ 292620 w 585241"/>
              <a:gd name="connsiteY10" fmla="*/ 0 h 585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85241" h="585241">
                <a:moveTo>
                  <a:pt x="292620" y="0"/>
                </a:moveTo>
                <a:lnTo>
                  <a:pt x="219468" y="217639"/>
                </a:lnTo>
                <a:lnTo>
                  <a:pt x="0" y="223545"/>
                </a:lnTo>
                <a:lnTo>
                  <a:pt x="174256" y="363943"/>
                </a:lnTo>
                <a:lnTo>
                  <a:pt x="111772" y="585241"/>
                </a:lnTo>
                <a:lnTo>
                  <a:pt x="292620" y="454367"/>
                </a:lnTo>
                <a:lnTo>
                  <a:pt x="473468" y="585241"/>
                </a:lnTo>
                <a:lnTo>
                  <a:pt x="410984" y="363943"/>
                </a:lnTo>
                <a:lnTo>
                  <a:pt x="585241" y="223545"/>
                </a:lnTo>
                <a:lnTo>
                  <a:pt x="365772" y="217639"/>
                </a:lnTo>
                <a:lnTo>
                  <a:pt x="292620" y="0"/>
                </a:lnTo>
              </a:path>
            </a:pathLst>
          </a:custGeom>
          <a:solidFill>
            <a:srgbClr val="CF68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7810590" y="1557034"/>
            <a:ext cx="505436" cy="490571"/>
          </a:xfrm>
          <a:custGeom>
            <a:avLst/>
            <a:gdLst>
              <a:gd name="connsiteX0" fmla="*/ 277990 w 555980"/>
              <a:gd name="connsiteY0" fmla="*/ 0 h 555980"/>
              <a:gd name="connsiteX1" fmla="*/ 208495 w 555980"/>
              <a:gd name="connsiteY1" fmla="*/ 206755 h 555980"/>
              <a:gd name="connsiteX2" fmla="*/ 0 w 555980"/>
              <a:gd name="connsiteY2" fmla="*/ 212369 h 555980"/>
              <a:gd name="connsiteX3" fmla="*/ 165544 w 555980"/>
              <a:gd name="connsiteY3" fmla="*/ 345757 h 555980"/>
              <a:gd name="connsiteX4" fmla="*/ 106184 w 555980"/>
              <a:gd name="connsiteY4" fmla="*/ 555980 h 555980"/>
              <a:gd name="connsiteX5" fmla="*/ 277990 w 555980"/>
              <a:gd name="connsiteY5" fmla="*/ 431660 h 555980"/>
              <a:gd name="connsiteX6" fmla="*/ 449795 w 555980"/>
              <a:gd name="connsiteY6" fmla="*/ 555980 h 555980"/>
              <a:gd name="connsiteX7" fmla="*/ 390435 w 555980"/>
              <a:gd name="connsiteY7" fmla="*/ 345757 h 555980"/>
              <a:gd name="connsiteX8" fmla="*/ 555980 w 555980"/>
              <a:gd name="connsiteY8" fmla="*/ 212369 h 555980"/>
              <a:gd name="connsiteX9" fmla="*/ 347484 w 555980"/>
              <a:gd name="connsiteY9" fmla="*/ 206755 h 555980"/>
              <a:gd name="connsiteX10" fmla="*/ 277990 w 555980"/>
              <a:gd name="connsiteY10" fmla="*/ 0 h 555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55980" h="555980">
                <a:moveTo>
                  <a:pt x="277990" y="0"/>
                </a:moveTo>
                <a:lnTo>
                  <a:pt x="208495" y="206755"/>
                </a:lnTo>
                <a:lnTo>
                  <a:pt x="0" y="212369"/>
                </a:lnTo>
                <a:lnTo>
                  <a:pt x="165544" y="345757"/>
                </a:lnTo>
                <a:lnTo>
                  <a:pt x="106184" y="555980"/>
                </a:lnTo>
                <a:lnTo>
                  <a:pt x="277990" y="431660"/>
                </a:lnTo>
                <a:lnTo>
                  <a:pt x="449795" y="555980"/>
                </a:lnTo>
                <a:lnTo>
                  <a:pt x="390435" y="345757"/>
                </a:lnTo>
                <a:lnTo>
                  <a:pt x="555980" y="212369"/>
                </a:lnTo>
                <a:lnTo>
                  <a:pt x="347484" y="206755"/>
                </a:lnTo>
                <a:lnTo>
                  <a:pt x="277990" y="0"/>
                </a:lnTo>
              </a:path>
            </a:pathLst>
          </a:custGeom>
          <a:solidFill>
            <a:srgbClr val="CF68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331823" y="1636059"/>
            <a:ext cx="505436" cy="490571"/>
          </a:xfrm>
          <a:custGeom>
            <a:avLst/>
            <a:gdLst>
              <a:gd name="connsiteX0" fmla="*/ 277990 w 555980"/>
              <a:gd name="connsiteY0" fmla="*/ 0 h 555980"/>
              <a:gd name="connsiteX1" fmla="*/ 208495 w 555980"/>
              <a:gd name="connsiteY1" fmla="*/ 206755 h 555980"/>
              <a:gd name="connsiteX2" fmla="*/ 0 w 555980"/>
              <a:gd name="connsiteY2" fmla="*/ 212369 h 555980"/>
              <a:gd name="connsiteX3" fmla="*/ 165544 w 555980"/>
              <a:gd name="connsiteY3" fmla="*/ 345757 h 555980"/>
              <a:gd name="connsiteX4" fmla="*/ 106184 w 555980"/>
              <a:gd name="connsiteY4" fmla="*/ 555980 h 555980"/>
              <a:gd name="connsiteX5" fmla="*/ 277990 w 555980"/>
              <a:gd name="connsiteY5" fmla="*/ 431660 h 555980"/>
              <a:gd name="connsiteX6" fmla="*/ 449795 w 555980"/>
              <a:gd name="connsiteY6" fmla="*/ 555980 h 555980"/>
              <a:gd name="connsiteX7" fmla="*/ 390435 w 555980"/>
              <a:gd name="connsiteY7" fmla="*/ 345757 h 555980"/>
              <a:gd name="connsiteX8" fmla="*/ 555980 w 555980"/>
              <a:gd name="connsiteY8" fmla="*/ 212369 h 555980"/>
              <a:gd name="connsiteX9" fmla="*/ 347485 w 555980"/>
              <a:gd name="connsiteY9" fmla="*/ 206755 h 555980"/>
              <a:gd name="connsiteX10" fmla="*/ 277990 w 555980"/>
              <a:gd name="connsiteY10" fmla="*/ 0 h 555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55980" h="555980">
                <a:moveTo>
                  <a:pt x="277990" y="0"/>
                </a:moveTo>
                <a:lnTo>
                  <a:pt x="208495" y="206755"/>
                </a:lnTo>
                <a:lnTo>
                  <a:pt x="0" y="212369"/>
                </a:lnTo>
                <a:lnTo>
                  <a:pt x="165544" y="345757"/>
                </a:lnTo>
                <a:lnTo>
                  <a:pt x="106184" y="555980"/>
                </a:lnTo>
                <a:lnTo>
                  <a:pt x="277990" y="431660"/>
                </a:lnTo>
                <a:lnTo>
                  <a:pt x="449795" y="555980"/>
                </a:lnTo>
                <a:lnTo>
                  <a:pt x="390435" y="345757"/>
                </a:lnTo>
                <a:lnTo>
                  <a:pt x="555980" y="212369"/>
                </a:lnTo>
                <a:lnTo>
                  <a:pt x="347485" y="206755"/>
                </a:lnTo>
                <a:lnTo>
                  <a:pt x="277990" y="0"/>
                </a:lnTo>
              </a:path>
            </a:pathLst>
          </a:custGeom>
          <a:solidFill>
            <a:srgbClr val="CF68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705434" y="1830143"/>
            <a:ext cx="505436" cy="490571"/>
          </a:xfrm>
          <a:custGeom>
            <a:avLst/>
            <a:gdLst>
              <a:gd name="connsiteX0" fmla="*/ 277990 w 555980"/>
              <a:gd name="connsiteY0" fmla="*/ 0 h 555980"/>
              <a:gd name="connsiteX1" fmla="*/ 208495 w 555980"/>
              <a:gd name="connsiteY1" fmla="*/ 206755 h 555980"/>
              <a:gd name="connsiteX2" fmla="*/ 0 w 555980"/>
              <a:gd name="connsiteY2" fmla="*/ 212369 h 555980"/>
              <a:gd name="connsiteX3" fmla="*/ 165544 w 555980"/>
              <a:gd name="connsiteY3" fmla="*/ 345757 h 555980"/>
              <a:gd name="connsiteX4" fmla="*/ 106184 w 555980"/>
              <a:gd name="connsiteY4" fmla="*/ 555980 h 555980"/>
              <a:gd name="connsiteX5" fmla="*/ 277990 w 555980"/>
              <a:gd name="connsiteY5" fmla="*/ 431660 h 555980"/>
              <a:gd name="connsiteX6" fmla="*/ 449795 w 555980"/>
              <a:gd name="connsiteY6" fmla="*/ 555980 h 555980"/>
              <a:gd name="connsiteX7" fmla="*/ 390436 w 555980"/>
              <a:gd name="connsiteY7" fmla="*/ 345757 h 555980"/>
              <a:gd name="connsiteX8" fmla="*/ 555980 w 555980"/>
              <a:gd name="connsiteY8" fmla="*/ 212369 h 555980"/>
              <a:gd name="connsiteX9" fmla="*/ 347485 w 555980"/>
              <a:gd name="connsiteY9" fmla="*/ 206755 h 555980"/>
              <a:gd name="connsiteX10" fmla="*/ 277990 w 555980"/>
              <a:gd name="connsiteY10" fmla="*/ 0 h 555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55980" h="555980">
                <a:moveTo>
                  <a:pt x="277990" y="0"/>
                </a:moveTo>
                <a:lnTo>
                  <a:pt x="208495" y="206755"/>
                </a:lnTo>
                <a:lnTo>
                  <a:pt x="0" y="212369"/>
                </a:lnTo>
                <a:lnTo>
                  <a:pt x="165544" y="345757"/>
                </a:lnTo>
                <a:lnTo>
                  <a:pt x="106184" y="555980"/>
                </a:lnTo>
                <a:lnTo>
                  <a:pt x="277990" y="431660"/>
                </a:lnTo>
                <a:lnTo>
                  <a:pt x="449795" y="555980"/>
                </a:lnTo>
                <a:lnTo>
                  <a:pt x="390436" y="345757"/>
                </a:lnTo>
                <a:lnTo>
                  <a:pt x="555980" y="212369"/>
                </a:lnTo>
                <a:lnTo>
                  <a:pt x="347485" y="206755"/>
                </a:lnTo>
                <a:lnTo>
                  <a:pt x="277990" y="0"/>
                </a:lnTo>
              </a:path>
            </a:pathLst>
          </a:custGeom>
          <a:solidFill>
            <a:srgbClr val="CF68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7888313" y="2830607"/>
            <a:ext cx="425635" cy="413104"/>
          </a:xfrm>
          <a:custGeom>
            <a:avLst/>
            <a:gdLst>
              <a:gd name="connsiteX0" fmla="*/ 234099 w 468198"/>
              <a:gd name="connsiteY0" fmla="*/ 0 h 468185"/>
              <a:gd name="connsiteX1" fmla="*/ 175577 w 468198"/>
              <a:gd name="connsiteY1" fmla="*/ 174116 h 468185"/>
              <a:gd name="connsiteX2" fmla="*/ 0 w 468198"/>
              <a:gd name="connsiteY2" fmla="*/ 178828 h 468185"/>
              <a:gd name="connsiteX3" fmla="*/ 139407 w 468198"/>
              <a:gd name="connsiteY3" fmla="*/ 291160 h 468185"/>
              <a:gd name="connsiteX4" fmla="*/ 89420 w 468198"/>
              <a:gd name="connsiteY4" fmla="*/ 468185 h 468185"/>
              <a:gd name="connsiteX5" fmla="*/ 234099 w 468198"/>
              <a:gd name="connsiteY5" fmla="*/ 363499 h 468185"/>
              <a:gd name="connsiteX6" fmla="*/ 378777 w 468198"/>
              <a:gd name="connsiteY6" fmla="*/ 468185 h 468185"/>
              <a:gd name="connsiteX7" fmla="*/ 328790 w 468198"/>
              <a:gd name="connsiteY7" fmla="*/ 291160 h 468185"/>
              <a:gd name="connsiteX8" fmla="*/ 468198 w 468198"/>
              <a:gd name="connsiteY8" fmla="*/ 178828 h 468185"/>
              <a:gd name="connsiteX9" fmla="*/ 292620 w 468198"/>
              <a:gd name="connsiteY9" fmla="*/ 174116 h 468185"/>
              <a:gd name="connsiteX10" fmla="*/ 234099 w 468198"/>
              <a:gd name="connsiteY10" fmla="*/ 0 h 468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8198" h="468185">
                <a:moveTo>
                  <a:pt x="234099" y="0"/>
                </a:moveTo>
                <a:lnTo>
                  <a:pt x="175577" y="174116"/>
                </a:lnTo>
                <a:lnTo>
                  <a:pt x="0" y="178828"/>
                </a:lnTo>
                <a:lnTo>
                  <a:pt x="139407" y="291160"/>
                </a:lnTo>
                <a:lnTo>
                  <a:pt x="89420" y="468185"/>
                </a:lnTo>
                <a:lnTo>
                  <a:pt x="234099" y="363499"/>
                </a:lnTo>
                <a:lnTo>
                  <a:pt x="378777" y="468185"/>
                </a:lnTo>
                <a:lnTo>
                  <a:pt x="328790" y="291160"/>
                </a:lnTo>
                <a:lnTo>
                  <a:pt x="468198" y="178828"/>
                </a:lnTo>
                <a:lnTo>
                  <a:pt x="292620" y="174116"/>
                </a:lnTo>
                <a:lnTo>
                  <a:pt x="234099" y="0"/>
                </a:lnTo>
              </a:path>
            </a:pathLst>
          </a:custGeom>
          <a:solidFill>
            <a:srgbClr val="CF68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8303949" y="3153336"/>
            <a:ext cx="425635" cy="413104"/>
          </a:xfrm>
          <a:custGeom>
            <a:avLst/>
            <a:gdLst>
              <a:gd name="connsiteX0" fmla="*/ 234099 w 468198"/>
              <a:gd name="connsiteY0" fmla="*/ 0 h 468185"/>
              <a:gd name="connsiteX1" fmla="*/ 175577 w 468198"/>
              <a:gd name="connsiteY1" fmla="*/ 174116 h 468185"/>
              <a:gd name="connsiteX2" fmla="*/ 0 w 468198"/>
              <a:gd name="connsiteY2" fmla="*/ 178828 h 468185"/>
              <a:gd name="connsiteX3" fmla="*/ 139407 w 468198"/>
              <a:gd name="connsiteY3" fmla="*/ 291160 h 468185"/>
              <a:gd name="connsiteX4" fmla="*/ 89420 w 468198"/>
              <a:gd name="connsiteY4" fmla="*/ 468185 h 468185"/>
              <a:gd name="connsiteX5" fmla="*/ 234099 w 468198"/>
              <a:gd name="connsiteY5" fmla="*/ 363499 h 468185"/>
              <a:gd name="connsiteX6" fmla="*/ 378777 w 468198"/>
              <a:gd name="connsiteY6" fmla="*/ 468185 h 468185"/>
              <a:gd name="connsiteX7" fmla="*/ 328790 w 468198"/>
              <a:gd name="connsiteY7" fmla="*/ 291160 h 468185"/>
              <a:gd name="connsiteX8" fmla="*/ 468198 w 468198"/>
              <a:gd name="connsiteY8" fmla="*/ 178828 h 468185"/>
              <a:gd name="connsiteX9" fmla="*/ 292620 w 468198"/>
              <a:gd name="connsiteY9" fmla="*/ 174116 h 468185"/>
              <a:gd name="connsiteX10" fmla="*/ 234099 w 468198"/>
              <a:gd name="connsiteY10" fmla="*/ 0 h 468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8198" h="468185">
                <a:moveTo>
                  <a:pt x="234099" y="0"/>
                </a:moveTo>
                <a:lnTo>
                  <a:pt x="175577" y="174116"/>
                </a:lnTo>
                <a:lnTo>
                  <a:pt x="0" y="178828"/>
                </a:lnTo>
                <a:lnTo>
                  <a:pt x="139407" y="291160"/>
                </a:lnTo>
                <a:lnTo>
                  <a:pt x="89420" y="468185"/>
                </a:lnTo>
                <a:lnTo>
                  <a:pt x="234099" y="363499"/>
                </a:lnTo>
                <a:lnTo>
                  <a:pt x="378777" y="468185"/>
                </a:lnTo>
                <a:lnTo>
                  <a:pt x="328790" y="291160"/>
                </a:lnTo>
                <a:lnTo>
                  <a:pt x="468198" y="178828"/>
                </a:lnTo>
                <a:lnTo>
                  <a:pt x="292620" y="174116"/>
                </a:lnTo>
                <a:lnTo>
                  <a:pt x="234099" y="0"/>
                </a:lnTo>
              </a:path>
            </a:pathLst>
          </a:custGeom>
          <a:solidFill>
            <a:srgbClr val="89135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559955" y="1866677"/>
            <a:ext cx="4201160" cy="22412"/>
          </a:xfrm>
          <a:custGeom>
            <a:avLst/>
            <a:gdLst>
              <a:gd name="connsiteX0" fmla="*/ 6350 w 4621276"/>
              <a:gd name="connsiteY0" fmla="*/ 6350 h 25400"/>
              <a:gd name="connsiteX1" fmla="*/ 4614926 w 462127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21276" h="25400">
                <a:moveTo>
                  <a:pt x="6350" y="6350"/>
                </a:moveTo>
                <a:lnTo>
                  <a:pt x="4614926" y="6350"/>
                </a:lnTo>
              </a:path>
            </a:pathLst>
          </a:custGeom>
          <a:ln w="12700">
            <a:solidFill>
              <a:srgbClr val="72707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670152" y="3475122"/>
            <a:ext cx="5930207" cy="22412"/>
          </a:xfrm>
          <a:custGeom>
            <a:avLst/>
            <a:gdLst>
              <a:gd name="connsiteX0" fmla="*/ 6350 w 6523228"/>
              <a:gd name="connsiteY0" fmla="*/ 6350 h 25400"/>
              <a:gd name="connsiteX1" fmla="*/ 6516878 w 652322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23228" h="25400">
                <a:moveTo>
                  <a:pt x="6350" y="6350"/>
                </a:moveTo>
                <a:lnTo>
                  <a:pt x="6516878" y="6350"/>
                </a:lnTo>
              </a:path>
            </a:pathLst>
          </a:custGeom>
          <a:ln w="12700">
            <a:solidFill>
              <a:srgbClr val="72707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58" tIns="41029" rIns="82058" bIns="41029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54545" y="192469"/>
            <a:ext cx="6320934" cy="1387185"/>
          </a:xfrm>
          <a:prstGeom prst="rect">
            <a:avLst/>
          </a:prstGeom>
          <a:noFill/>
        </p:spPr>
        <p:txBody>
          <a:bodyPr wrap="square" lIns="0" tIns="0" rIns="0" bIns="41029" rtlCol="0">
            <a:spAutoFit/>
          </a:bodyPr>
          <a:lstStyle/>
          <a:p>
            <a:pPr algn="ctr">
              <a:lnSpc>
                <a:spcPts val="3590"/>
              </a:lnSpc>
            </a:pP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Where</a:t>
            </a:r>
            <a:r>
              <a:rPr lang="en-US" altLang="zh-CN" sz="31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are</a:t>
            </a:r>
            <a:r>
              <a:rPr lang="en-US" altLang="zh-CN" sz="31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Community Partnership Schools</a:t>
            </a:r>
            <a:r>
              <a:rPr lang="en-US" altLang="zh-CN" sz="3100" b="1" dirty="0">
                <a:latin typeface="Museo 700" charset="0"/>
                <a:cs typeface="Museo 700" charset="0"/>
              </a:rPr>
              <a:t> </a:t>
            </a:r>
            <a:r>
              <a:rPr lang="en-US" altLang="zh-CN" sz="3100" b="1" dirty="0">
                <a:solidFill>
                  <a:srgbClr val="FDB614"/>
                </a:solidFill>
                <a:latin typeface="Museo 700" charset="0"/>
                <a:cs typeface="Museo 700" charset="0"/>
              </a:rPr>
              <a:t>today?</a:t>
            </a:r>
          </a:p>
          <a:p>
            <a:pPr>
              <a:lnSpc>
                <a:spcPts val="3590"/>
              </a:lnSpc>
            </a:pPr>
            <a:r>
              <a:rPr lang="en-US" altLang="zh-CN" b="1" dirty="0">
                <a:solidFill>
                  <a:srgbClr val="FF0000"/>
                </a:solidFill>
                <a:latin typeface="Museo 700" charset="0"/>
                <a:cs typeface="Museo 700" charset="0"/>
              </a:rPr>
              <a:t>2018-19 School Year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1154545" y="1519967"/>
            <a:ext cx="2584234" cy="246614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Orlando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-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Evans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High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School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(Y8)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1154545" y="1994647"/>
            <a:ext cx="3215624" cy="1515679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Brevard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-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Endeavour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Elementary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(Y4)</a:t>
            </a:r>
          </a:p>
          <a:p>
            <a:pPr>
              <a:lnSpc>
                <a:spcPts val="1974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Pensacola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-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C.A.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Weis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Elementary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(Y4)</a:t>
            </a:r>
          </a:p>
          <a:p>
            <a:pPr>
              <a:lnSpc>
                <a:spcPts val="1974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Pasco County – </a:t>
            </a:r>
            <a:r>
              <a:rPr lang="en-US" altLang="zh-CN" sz="1500" b="1" dirty="0" err="1">
                <a:solidFill>
                  <a:srgbClr val="231F20"/>
                </a:solidFill>
                <a:latin typeface="Museo 700" charset="0"/>
                <a:cs typeface="Museo 700" charset="0"/>
              </a:rPr>
              <a:t>Gulfside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 Elementary (Y4)</a:t>
            </a:r>
          </a:p>
          <a:p>
            <a:pPr>
              <a:lnSpc>
                <a:spcPts val="1974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Tampa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-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Mort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Elementary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(Y3)</a:t>
            </a:r>
          </a:p>
          <a:p>
            <a:pPr>
              <a:lnSpc>
                <a:spcPts val="1974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Tampa - Sulphur Springs </a:t>
            </a:r>
            <a:r>
              <a:rPr lang="en-US" altLang="zh-CN" sz="1500" b="1" dirty="0" err="1">
                <a:solidFill>
                  <a:srgbClr val="231F20"/>
                </a:solidFill>
                <a:latin typeface="Museo 700" charset="0"/>
                <a:cs typeface="Museo 700" charset="0"/>
              </a:rPr>
              <a:t>Headstart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 6 (Y3)</a:t>
            </a:r>
          </a:p>
          <a:p>
            <a:pPr>
              <a:lnSpc>
                <a:spcPts val="1974"/>
              </a:lnSpc>
            </a:pPr>
            <a:endParaRPr lang="en-US" altLang="zh-CN" sz="1500" b="1" dirty="0">
              <a:solidFill>
                <a:srgbClr val="231F20"/>
              </a:solidFill>
              <a:latin typeface="Museo 700" charset="0"/>
              <a:cs typeface="Museo 700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1154545" y="3268102"/>
            <a:ext cx="3143617" cy="246614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Jacksonville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-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Ed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White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High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School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(Y3)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127732" y="3553938"/>
            <a:ext cx="3759619" cy="246614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Gainesville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-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Howard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Bishop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Middle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School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(Y2)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1154546" y="3847440"/>
            <a:ext cx="4431085" cy="489758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Sebastian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-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Pelican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Island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Elementary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(Y2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/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School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Lead)</a:t>
            </a:r>
          </a:p>
          <a:p>
            <a:pPr>
              <a:lnSpc>
                <a:spcPts val="1974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St.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Augustine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-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Webster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Elementary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(Y2)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1154545" y="4368621"/>
            <a:ext cx="3510513" cy="246614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St.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Augustine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-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Southwoods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Elementary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(Y2)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1154546" y="4606692"/>
            <a:ext cx="4518096" cy="656983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Orlando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-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Academic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Center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of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Excellence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(OCPS ACE)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(Y2)</a:t>
            </a:r>
          </a:p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Leesburg - Leesburg Elementary – (Y1)</a:t>
            </a:r>
          </a:p>
          <a:p>
            <a:pPr>
              <a:lnSpc>
                <a:spcPts val="1615"/>
              </a:lnSpc>
            </a:pPr>
            <a:endParaRPr lang="en-US" altLang="zh-CN" sz="1500" b="1" dirty="0">
              <a:solidFill>
                <a:srgbClr val="231F20"/>
              </a:solidFill>
              <a:latin typeface="Museo 700" charset="0"/>
              <a:cs typeface="Museo 700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1168067" y="5038172"/>
            <a:ext cx="6071855" cy="1067352"/>
          </a:xfrm>
          <a:prstGeom prst="rect">
            <a:avLst/>
          </a:prstGeom>
          <a:noFill/>
        </p:spPr>
        <p:txBody>
          <a:bodyPr wrap="none" lIns="0" tIns="0" rIns="0" bIns="41029" rtlCol="0">
            <a:spAutoFit/>
          </a:bodyPr>
          <a:lstStyle/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Clay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-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Wilkinson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Junior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High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(Y1)</a:t>
            </a:r>
          </a:p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Lakeland - Crystal Lake Elementary – (Y1)</a:t>
            </a:r>
          </a:p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Clay - Keystone Heights Junior/Senior High – Planning Period Starts Fall 2018</a:t>
            </a:r>
          </a:p>
          <a:p>
            <a:pPr>
              <a:lnSpc>
                <a:spcPts val="1615"/>
              </a:lnSpc>
            </a:pP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Tallahassee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</a:t>
            </a:r>
            <a:r>
              <a:rPr lang="en-US" altLang="zh-CN" sz="1500" b="1" dirty="0">
                <a:solidFill>
                  <a:srgbClr val="231F20"/>
                </a:solidFill>
                <a:latin typeface="Museo 700" charset="0"/>
                <a:cs typeface="Museo 700" charset="0"/>
              </a:rPr>
              <a:t>–</a:t>
            </a:r>
            <a:r>
              <a:rPr lang="en-US" altLang="zh-CN" sz="1500" b="1" dirty="0">
                <a:latin typeface="Museo 700" charset="0"/>
                <a:cs typeface="Museo 700" charset="0"/>
              </a:rPr>
              <a:t> Sabal Palm Elementary - Planning Period Starts Fall 2018</a:t>
            </a:r>
            <a:endParaRPr lang="en-US" altLang="zh-CN" sz="1500" b="1" dirty="0">
              <a:solidFill>
                <a:srgbClr val="231F20"/>
              </a:solidFill>
              <a:latin typeface="Museo 700" charset="0"/>
              <a:cs typeface="Museo 700" charset="0"/>
            </a:endParaRPr>
          </a:p>
          <a:p>
            <a:pPr>
              <a:lnSpc>
                <a:spcPts val="1615"/>
              </a:lnSpc>
            </a:pPr>
            <a:endParaRPr lang="en-US" altLang="zh-CN" sz="1500" b="1" dirty="0">
              <a:solidFill>
                <a:srgbClr val="231F20"/>
              </a:solidFill>
              <a:latin typeface="Museo 700" charset="0"/>
              <a:cs typeface="Museo 70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23" y="3113170"/>
            <a:ext cx="542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85" y="2981773"/>
            <a:ext cx="542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37" y="2713485"/>
            <a:ext cx="5492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66" y="3138324"/>
            <a:ext cx="5492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67" y="1790489"/>
            <a:ext cx="5492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34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Grp="1" noChangeArrowheads="1"/>
          </p:cNvSpPr>
          <p:nvPr>
            <p:ph idx="1"/>
          </p:nvPr>
        </p:nvSpPr>
        <p:spPr>
          <a:xfrm>
            <a:off x="158499" y="431802"/>
            <a:ext cx="8839199" cy="6007099"/>
          </a:xfrm>
          <a:noFill/>
        </p:spPr>
        <p:txBody>
          <a:bodyPr>
            <a:normAutofit/>
          </a:bodyPr>
          <a:lstStyle/>
          <a:p>
            <a:pPr marL="0" indent="0" algn="ctr">
              <a:buClr>
                <a:srgbClr val="000000"/>
              </a:buClr>
              <a:buNone/>
            </a:pPr>
            <a:r>
              <a:rPr lang="en-US" sz="4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US" sz="4000" b="1" dirty="0">
                <a:solidFill>
                  <a:srgbClr val="CC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Partnership Schools™</a:t>
            </a:r>
            <a:r>
              <a:rPr lang="en-US" sz="4000" dirty="0">
                <a:solidFill>
                  <a:srgbClr val="CC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C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en-US" sz="24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makes Community Partnership Schools Unique?</a:t>
            </a:r>
          </a:p>
          <a:p>
            <a:pPr marL="0" indent="0" algn="ctr">
              <a:buClr>
                <a:srgbClr val="000000"/>
              </a:buClr>
              <a:buNone/>
            </a:pPr>
            <a:endParaRPr lang="en-US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549361" indent="-136522">
              <a:buClr>
                <a:srgbClr val="000000"/>
              </a:buClr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4 (or more) Core Partners</a:t>
            </a:r>
          </a:p>
          <a:p>
            <a:pPr marL="1755096" lvl="3" indent="-136522">
              <a:buClr>
                <a:srgbClr val="000000"/>
              </a:buCl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Shared governance and development</a:t>
            </a:r>
          </a:p>
          <a:p>
            <a:pPr marL="1755096" lvl="3" indent="-136522">
              <a:buClr>
                <a:srgbClr val="000000"/>
              </a:buCl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Long-Term Commitment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549361" indent="-136522">
              <a:buClr>
                <a:srgbClr val="000000"/>
              </a:buClr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4 Dedicated Staff Members- Focused on 4 Pillars</a:t>
            </a:r>
          </a:p>
          <a:p>
            <a:pPr marL="1549361" indent="-136522">
              <a:buClr>
                <a:srgbClr val="000000"/>
              </a:buClr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Organizational Structure</a:t>
            </a:r>
          </a:p>
          <a:p>
            <a:pPr marL="1549361" indent="-136522">
              <a:buClr>
                <a:srgbClr val="000000"/>
              </a:buClr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Certification Eligible</a:t>
            </a:r>
          </a:p>
          <a:p>
            <a:pPr marL="685783" lvl="2" indent="0">
              <a:spcBef>
                <a:spcPct val="0"/>
              </a:spcBef>
              <a:buNone/>
            </a:pPr>
            <a:endParaRPr lang="en-US" i="1" dirty="0">
              <a:latin typeface="Century" panose="02040604050505020304" pitchFamily="18" charset="0"/>
            </a:endParaRPr>
          </a:p>
          <a:p>
            <a:pPr lvl="1" indent="0">
              <a:spcBef>
                <a:spcPct val="0"/>
              </a:spcBef>
              <a:buNone/>
            </a:pPr>
            <a:endParaRPr lang="en-US" i="1" dirty="0">
              <a:latin typeface="Century" panose="02040604050505020304" pitchFamily="18" charset="0"/>
            </a:endParaRPr>
          </a:p>
          <a:p>
            <a:pPr lvl="1">
              <a:spcBef>
                <a:spcPct val="0"/>
              </a:spcBef>
            </a:pP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/>
          <a:srcRect l="29278" r="31014" b="27655"/>
          <a:stretch/>
        </p:blipFill>
        <p:spPr bwMode="auto">
          <a:xfrm>
            <a:off x="7011261" y="4797013"/>
            <a:ext cx="1362083" cy="1532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04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6" y="743743"/>
            <a:ext cx="8875059" cy="28982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 defTabSz="806846">
              <a:lnSpc>
                <a:spcPts val="1853"/>
              </a:lnSpc>
              <a:tabLst>
                <a:tab pos="717197" algn="l"/>
                <a:tab pos="795640" algn="l"/>
              </a:tabLst>
              <a:defRPr/>
            </a:pPr>
            <a:r>
              <a:rPr lang="en-US" altLang="zh-CN" sz="4000" b="1" dirty="0">
                <a:solidFill>
                  <a:srgbClr val="CC9900"/>
                </a:solidFill>
                <a:latin typeface="Times New Roman" panose="02020603050405020304" pitchFamily="18" charset="0"/>
                <a:ea typeface="Museo 300" charset="0"/>
                <a:cs typeface="Times New Roman" panose="02020603050405020304" pitchFamily="18" charset="0"/>
              </a:rPr>
              <a:t>4 Core Partners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/>
          <a:srcRect l="29278" r="31014" b="27655"/>
          <a:stretch/>
        </p:blipFill>
        <p:spPr bwMode="auto">
          <a:xfrm>
            <a:off x="2732927" y="1378328"/>
            <a:ext cx="3524036" cy="3964237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4134974" y="3574680"/>
            <a:ext cx="689291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806846">
              <a:lnSpc>
                <a:spcPts val="1059"/>
              </a:lnSpc>
              <a:tabLst>
                <a:tab pos="145680" algn="l"/>
              </a:tabLst>
              <a:defRPr/>
            </a:pPr>
            <a:r>
              <a:rPr lang="en-US" altLang="zh-CN" sz="971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Community</a:t>
            </a:r>
          </a:p>
          <a:p>
            <a:pPr defTabSz="806846">
              <a:lnSpc>
                <a:spcPts val="971"/>
              </a:lnSpc>
              <a:tabLst>
                <a:tab pos="145680" algn="l"/>
              </a:tabLst>
              <a:defRPr/>
            </a:pPr>
            <a:r>
              <a:rPr lang="en-US" altLang="zh-CN" sz="971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Partnership</a:t>
            </a:r>
          </a:p>
          <a:p>
            <a:pPr defTabSz="806846">
              <a:lnSpc>
                <a:spcPts val="971"/>
              </a:lnSpc>
              <a:tabLst>
                <a:tab pos="145680" algn="l"/>
              </a:tabLst>
              <a:defRPr/>
            </a:pPr>
            <a:r>
              <a:rPr lang="en-US" altLang="zh-CN" sz="1588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	</a:t>
            </a:r>
            <a:r>
              <a:rPr lang="en-US" altLang="zh-CN" sz="971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School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82592" y="1826563"/>
            <a:ext cx="753411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806846">
              <a:lnSpc>
                <a:spcPts val="1324"/>
              </a:lnSpc>
              <a:defRPr/>
            </a:pPr>
            <a:r>
              <a:rPr lang="en-US" altLang="zh-CN" sz="1200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University</a:t>
            </a:r>
          </a:p>
          <a:p>
            <a:pPr defTabSz="806846">
              <a:lnSpc>
                <a:spcPts val="1147"/>
              </a:lnSpc>
              <a:defRPr/>
            </a:pPr>
            <a:r>
              <a:rPr lang="en-US" altLang="zh-CN" sz="1200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or</a:t>
            </a:r>
            <a:r>
              <a:rPr lang="en-US" altLang="zh-CN" sz="1200" b="1" dirty="0">
                <a:solidFill>
                  <a:prstClr val="black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 </a:t>
            </a:r>
            <a:r>
              <a:rPr lang="en-US" altLang="zh-CN" sz="1200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College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342534" y="1837768"/>
            <a:ext cx="753411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806846">
              <a:lnSpc>
                <a:spcPts val="1324"/>
              </a:lnSpc>
              <a:defRPr/>
            </a:pPr>
            <a:r>
              <a:rPr lang="en-US" altLang="zh-CN" sz="1200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Non-Profit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342534" y="4594415"/>
            <a:ext cx="78386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806846">
              <a:lnSpc>
                <a:spcPts val="1324"/>
              </a:lnSpc>
              <a:defRPr/>
            </a:pPr>
            <a:r>
              <a:rPr lang="en-US" altLang="zh-CN" sz="1200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Healthcare</a:t>
            </a:r>
          </a:p>
          <a:p>
            <a:pPr defTabSz="806846">
              <a:lnSpc>
                <a:spcPts val="1147"/>
              </a:lnSpc>
              <a:defRPr/>
            </a:pPr>
            <a:r>
              <a:rPr lang="en-US" altLang="zh-CN" sz="1200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Provider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151530" y="4482356"/>
            <a:ext cx="54854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806846">
              <a:lnSpc>
                <a:spcPts val="1324"/>
              </a:lnSpc>
              <a:tabLst>
                <a:tab pos="33618" algn="l"/>
              </a:tabLst>
              <a:defRPr/>
            </a:pPr>
            <a:r>
              <a:rPr lang="en-US" altLang="zh-CN" sz="1588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	</a:t>
            </a:r>
            <a:r>
              <a:rPr lang="en-US" altLang="zh-CN" sz="1200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School</a:t>
            </a:r>
          </a:p>
          <a:p>
            <a:pPr defTabSz="806846">
              <a:lnSpc>
                <a:spcPts val="1147"/>
              </a:lnSpc>
              <a:tabLst>
                <a:tab pos="33618" algn="l"/>
              </a:tabLst>
              <a:defRPr/>
            </a:pPr>
            <a:r>
              <a:rPr lang="en-US" altLang="zh-CN" sz="1200" b="1" dirty="0">
                <a:solidFill>
                  <a:srgbClr val="231F20"/>
                </a:solidFill>
                <a:latin typeface="Museo 700" charset="0"/>
                <a:ea typeface="宋体" panose="02010600030101010101" pitchFamily="2" charset="-122"/>
                <a:cs typeface="Museo 700" charset="0"/>
              </a:rPr>
              <a:t>District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472" y="5400214"/>
            <a:ext cx="887505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46">
              <a:defRPr/>
            </a:pPr>
            <a:r>
              <a:rPr lang="en-US" sz="1412" i="1" dirty="0">
                <a:solidFill>
                  <a:prstClr val="black"/>
                </a:solidFill>
                <a:latin typeface="Calibri"/>
              </a:rPr>
              <a:t>Formal Commitment of 25+ Years</a:t>
            </a:r>
            <a:endParaRPr lang="en-US" sz="1412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72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2992" y="1248457"/>
            <a:ext cx="5299364" cy="4563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Dedicated Staff Members</a:t>
            </a:r>
          </a:p>
          <a:p>
            <a:pPr algn="ctr"/>
            <a:endParaRPr lang="en-US" sz="2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Partnership Schools Director</a:t>
            </a:r>
          </a:p>
          <a:p>
            <a:pPr algn="ctr"/>
            <a:r>
              <a:rPr lang="en-US" sz="1600" dirty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(Collaborative Leadership)</a:t>
            </a:r>
          </a:p>
          <a:p>
            <a:pPr algn="ctr"/>
            <a:endParaRPr lang="en-US" sz="105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School Programs Coordinator</a:t>
            </a:r>
          </a:p>
          <a:p>
            <a:pPr algn="ctr"/>
            <a:r>
              <a:rPr lang="en-US" sz="1600" dirty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(Expanded Learning)</a:t>
            </a:r>
          </a:p>
          <a:p>
            <a:pPr algn="ctr"/>
            <a:endParaRPr lang="en-US" sz="105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Health Programs Coordinator</a:t>
            </a:r>
          </a:p>
          <a:p>
            <a:pPr algn="ctr"/>
            <a:r>
              <a:rPr lang="en-US" sz="1600" dirty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(Student Supports)</a:t>
            </a:r>
          </a:p>
          <a:p>
            <a:pPr algn="ctr"/>
            <a:endParaRPr lang="en-US" sz="105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and Community Outreach Coordinator</a:t>
            </a:r>
          </a:p>
          <a:p>
            <a:pPr algn="ctr"/>
            <a:r>
              <a:rPr lang="en-US" sz="1600" dirty="0">
                <a:solidFill>
                  <a:srgbClr val="565349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(Family and Community Engagement)</a:t>
            </a:r>
          </a:p>
          <a:p>
            <a:pPr algn="ctr"/>
            <a:endParaRPr lang="en-US" dirty="0">
              <a:solidFill>
                <a:srgbClr val="565349">
                  <a:lumMod val="65000"/>
                  <a:lumOff val="35000"/>
                </a:srgbClr>
              </a:solidFill>
            </a:endParaRPr>
          </a:p>
          <a:p>
            <a:pPr algn="ctr"/>
            <a:endParaRPr lang="en-US" b="1" i="1" dirty="0">
              <a:solidFill>
                <a:srgbClr val="000000">
                  <a:lumMod val="85000"/>
                </a:srgbClr>
              </a:solidFill>
              <a:latin typeface="Book Antiqua" pitchFamily="18" charset="0"/>
            </a:endParaRPr>
          </a:p>
          <a:p>
            <a:pPr algn="ctr"/>
            <a:endParaRPr lang="en-US" b="1" i="1" dirty="0">
              <a:solidFill>
                <a:srgbClr val="000000">
                  <a:lumMod val="85000"/>
                </a:srgbClr>
              </a:solidFill>
              <a:latin typeface="Book Antiqua" pitchFamily="18" charset="0"/>
            </a:endParaRPr>
          </a:p>
          <a:p>
            <a:pPr algn="ctr"/>
            <a:endParaRPr lang="en-US" b="1" i="1" dirty="0">
              <a:solidFill>
                <a:srgbClr val="000000">
                  <a:lumMod val="85000"/>
                </a:srgbClr>
              </a:solidFill>
              <a:latin typeface="Book Antiqua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429" y="4940649"/>
            <a:ext cx="2212491" cy="870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16890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3919</TotalTime>
  <Words>1532</Words>
  <Application>Microsoft Office PowerPoint</Application>
  <PresentationFormat>On-screen Show (4:3)</PresentationFormat>
  <Paragraphs>453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宋体</vt:lpstr>
      <vt:lpstr>Arial</vt:lpstr>
      <vt:lpstr>Arial Unicode MS</vt:lpstr>
      <vt:lpstr>Book Antiqua</vt:lpstr>
      <vt:lpstr>Calibri</vt:lpstr>
      <vt:lpstr>Century</vt:lpstr>
      <vt:lpstr>Comic Sans MS</vt:lpstr>
      <vt:lpstr>Corbel</vt:lpstr>
      <vt:lpstr>Museo 300</vt:lpstr>
      <vt:lpstr>Museo 700</vt:lpstr>
      <vt:lpstr>Times New Roman</vt:lpstr>
      <vt:lpstr>Basis</vt:lpstr>
      <vt:lpstr>1_Basis</vt:lpstr>
      <vt:lpstr>PowerPoint Presentation</vt:lpstr>
      <vt:lpstr>PowerPoint Presentation</vt:lpstr>
      <vt:lpstr>PowerPoint Presentation</vt:lpstr>
      <vt:lpstr>PowerPoint Presentation</vt:lpstr>
      <vt:lpstr>Community School Mental Models AKA “Full-Service” or “Extended-Service”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</vt:vector>
  </TitlesOfParts>
  <Company>University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Lambert</dc:creator>
  <cp:lastModifiedBy>Crews, Laney</cp:lastModifiedBy>
  <cp:revision>370</cp:revision>
  <cp:lastPrinted>2017-01-12T15:37:39Z</cp:lastPrinted>
  <dcterms:created xsi:type="dcterms:W3CDTF">2015-04-22T20:25:59Z</dcterms:created>
  <dcterms:modified xsi:type="dcterms:W3CDTF">2018-07-16T14:15:56Z</dcterms:modified>
</cp:coreProperties>
</file>